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56"/>
            <p14:sldId id="257"/>
            <p14:sldId id="258"/>
            <p14:sldId id="259"/>
          </p14:sldIdLst>
        </p14:section>
        <p14:section name="Euer Team" id="{9C696F81-A4E5-4967-AA20-C54021685281}">
          <p14:sldIdLst>
            <p14:sldId id="260"/>
            <p14:sldId id="261"/>
            <p14:sldId id="262"/>
            <p14:sldId id="263"/>
          </p14:sldIdLst>
        </p14:section>
        <p14:section name="Eure Lösung" id="{8CB7ACCA-DF70-493C-BF11-2E0D5CAD1F3B}">
          <p14:sldIdLst>
            <p14:sldId id="264"/>
            <p14:sldId id="265"/>
            <p14:sldId id="266"/>
            <p14:sldId id="267"/>
            <p14:sldId id="269"/>
            <p14:sldId id="268"/>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Josephine Hoffheinz" initials="JH" lastIdx="1" clrIdx="3">
    <p:extLst>
      <p:ext uri="{19B8F6BF-5375-455C-9EA6-DF929625EA0E}">
        <p15:presenceInfo xmlns:p15="http://schemas.microsoft.com/office/powerpoint/2012/main" userId="S::josephine.hoffheinz@ekipa.de::e0f5c9e3-43ea-4b53-8ebb-53a75749d8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6E228-6642-4C4B-95A6-00B16D2F8E8A}" v="1" dt="2021-10-01T07:44:58.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81" d="100"/>
          <a:sy n="81" d="100"/>
        </p:scale>
        <p:origin x="725" y="62"/>
      </p:cViewPr>
      <p:guideLst>
        <p:guide orient="horz" pos="3158"/>
        <p:guide pos="77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AC26E228-6642-4C4B-95A6-00B16D2F8E8A}"/>
    <pc:docChg chg="undo redo custSel modMainMaster">
      <pc:chgData name="Nico Heby" userId="c88c6920-9e16-4a7e-acac-31863610828a" providerId="ADAL" clId="{AC26E228-6642-4C4B-95A6-00B16D2F8E8A}" dt="2021-10-01T08:28:09.178" v="67" actId="20577"/>
      <pc:docMkLst>
        <pc:docMk/>
      </pc:docMkLst>
      <pc:sldMasterChg chg="modSldLayout">
        <pc:chgData name="Nico Heby" userId="c88c6920-9e16-4a7e-acac-31863610828a" providerId="ADAL" clId="{AC26E228-6642-4C4B-95A6-00B16D2F8E8A}" dt="2021-10-01T08:28:09.178" v="67" actId="20577"/>
        <pc:sldMasterMkLst>
          <pc:docMk/>
          <pc:sldMasterMk cId="2168357150" sldId="2147483648"/>
        </pc:sldMasterMkLst>
        <pc:sldLayoutChg chg="modSp mod">
          <pc:chgData name="Nico Heby" userId="c88c6920-9e16-4a7e-acac-31863610828a" providerId="ADAL" clId="{AC26E228-6642-4C4B-95A6-00B16D2F8E8A}" dt="2021-10-01T08:28:09.178" v="67" actId="20577"/>
          <pc:sldLayoutMkLst>
            <pc:docMk/>
            <pc:sldMasterMk cId="2168357150" sldId="2147483648"/>
            <pc:sldLayoutMk cId="1126330863" sldId="2147483719"/>
          </pc:sldLayoutMkLst>
          <pc:spChg chg="mod">
            <ac:chgData name="Nico Heby" userId="c88c6920-9e16-4a7e-acac-31863610828a" providerId="ADAL" clId="{AC26E228-6642-4C4B-95A6-00B16D2F8E8A}" dt="2021-10-01T08:28:09.178" v="67" actId="20577"/>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AC26E228-6642-4C4B-95A6-00B16D2F8E8A}" dt="2021-10-01T07:45:52.836" v="19" actId="1036"/>
          <pc:sldLayoutMkLst>
            <pc:docMk/>
            <pc:sldMasterMk cId="2168357150" sldId="2147483648"/>
            <pc:sldLayoutMk cId="837989620" sldId="2147483720"/>
          </pc:sldLayoutMkLst>
          <pc:spChg chg="mod">
            <ac:chgData name="Nico Heby" userId="c88c6920-9e16-4a7e-acac-31863610828a" providerId="ADAL" clId="{AC26E228-6642-4C4B-95A6-00B16D2F8E8A}" dt="2021-10-01T07:45:44.299" v="13" actId="13926"/>
            <ac:spMkLst>
              <pc:docMk/>
              <pc:sldMasterMk cId="2168357150" sldId="2147483648"/>
              <pc:sldLayoutMk cId="837989620" sldId="2147483720"/>
              <ac:spMk id="13" creationId="{939CD75D-5FFC-D842-B0E7-B8F2AAEA3D71}"/>
            </ac:spMkLst>
          </pc:spChg>
          <pc:spChg chg="mod">
            <ac:chgData name="Nico Heby" userId="c88c6920-9e16-4a7e-acac-31863610828a" providerId="ADAL" clId="{AC26E228-6642-4C4B-95A6-00B16D2F8E8A}" dt="2021-10-01T07:45:52.836" v="19"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AC26E228-6642-4C4B-95A6-00B16D2F8E8A}" dt="2021-10-01T07:44:58.915" v="0" actId="14826"/>
            <ac:picMkLst>
              <pc:docMk/>
              <pc:sldMasterMk cId="2168357150" sldId="2147483648"/>
              <pc:sldLayoutMk cId="837989620" sldId="2147483720"/>
              <ac:picMk id="6" creationId="{FA8A40A9-0869-8644-87A4-664131DB3A8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67631" y="1959838"/>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814279"/>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Innovate Self Medication with Real World Data</a:t>
            </a:r>
            <a:endPar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endParaRP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b="0" dirty="0">
                <a:latin typeface="Apercu Pro" panose="020B0503050601040103" pitchFamily="34" charset="0"/>
              </a:rPr>
              <a:t>Liebe </a:t>
            </a:r>
            <a:r>
              <a:rPr lang="de-DE" sz="1400" b="0" dirty="0" err="1">
                <a:latin typeface="Apercu Pro" panose="020B0503050601040103" pitchFamily="34" charset="0"/>
              </a:rPr>
              <a:t>Teilnehmer:Innen</a:t>
            </a:r>
            <a:r>
              <a:rPr lang="de-DE" sz="1400" b="0" dirty="0">
                <a:latin typeface="Apercu Pro" panose="020B0503050601040103" pitchFamily="34" charset="0"/>
              </a:rPr>
              <a:t>,</a:t>
            </a:r>
          </a:p>
          <a:p>
            <a:pPr algn="just">
              <a:defRPr/>
            </a:pPr>
            <a:r>
              <a:rPr lang="de-DE" sz="1400" b="0" dirty="0">
                <a:latin typeface="Apercu Pro" panose="020B0503050601040103" pitchFamily="34" charset="0"/>
              </a:rPr>
              <a:t>Der Use Case Steller hat euch im Briefing verschiedene Leitfragen vorgegeben. Diese müssen nicht alle zwangsläufig beantwortet werden, sondern dienen auch als Orientierung und Inspiration. Im Folgenden findet ihr noch einmal die Use Case spezifischen Leitfragen aus dem Briefing:</a:t>
            </a:r>
          </a:p>
          <a:p>
            <a:pPr algn="just">
              <a:defRPr/>
            </a:pPr>
            <a:endParaRPr lang="de-DE" sz="1400" b="0" dirty="0">
              <a:latin typeface="Apercu Pro" panose="020B0503050601040103" pitchFamily="34" charset="0"/>
            </a:endParaRPr>
          </a:p>
          <a:p>
            <a:pPr algn="just">
              <a:defRPr/>
            </a:pPr>
            <a:endParaRPr lang="de-DE" sz="1400" b="0" dirty="0">
              <a:latin typeface="Apercu Pro" panose="020B0503050601040103" pitchFamily="34" charset="0"/>
            </a:endParaRPr>
          </a:p>
          <a:p>
            <a:pPr marL="285750" indent="-285750" algn="l">
              <a:buFont typeface="Arial" panose="020B0604020202020204" pitchFamily="34" charset="0"/>
              <a:buChar char="•"/>
              <a:defRPr/>
            </a:pPr>
            <a:r>
              <a:rPr lang="de-DE" sz="1200" b="0" dirty="0">
                <a:latin typeface="Apercu Pro" panose="020B0503050601040103" pitchFamily="34" charset="0"/>
              </a:rPr>
              <a:t>Wie können die Daten der Patienten für OTC-Präparate DSGVO-konform erhoben (z.B. durch Anonymisierung) und gesammelt werden? </a:t>
            </a:r>
          </a:p>
          <a:p>
            <a:pPr marL="285750" indent="-285750" algn="l">
              <a:buFont typeface="Arial" panose="020B0604020202020204" pitchFamily="34" charset="0"/>
              <a:buChar char="•"/>
              <a:defRPr/>
            </a:pPr>
            <a:r>
              <a:rPr lang="de-DE" sz="1200" b="0" dirty="0">
                <a:latin typeface="Apercu Pro" panose="020B0503050601040103" pitchFamily="34" charset="0"/>
              </a:rPr>
              <a:t>Wie und wo können die „richtigen“ Patienten in ausreichender Zahl gewonnen werden?</a:t>
            </a:r>
          </a:p>
          <a:p>
            <a:pPr marL="285750" indent="-285750" algn="l">
              <a:buFont typeface="Arial" panose="020B0604020202020204" pitchFamily="34" charset="0"/>
              <a:buChar char="•"/>
              <a:defRPr/>
            </a:pPr>
            <a:r>
              <a:rPr lang="de-DE" sz="1200" b="0" dirty="0">
                <a:latin typeface="Apercu Pro" panose="020B0503050601040103" pitchFamily="34" charset="0"/>
              </a:rPr>
              <a:t>Wie kann eine hohe Datenqualität sichergestellt werden? (keine Fake-Patienten, vollständige Angaben)</a:t>
            </a:r>
          </a:p>
          <a:p>
            <a:pPr marL="285750" indent="-285750" algn="l">
              <a:buFont typeface="Arial" panose="020B0604020202020204" pitchFamily="34" charset="0"/>
              <a:buChar char="•"/>
              <a:defRPr/>
            </a:pPr>
            <a:r>
              <a:rPr lang="de-DE" sz="1200" b="0" dirty="0">
                <a:latin typeface="Apercu Pro" panose="020B0503050601040103" pitchFamily="34" charset="0"/>
              </a:rPr>
              <a:t>Wie können Datenzeitreihen gewonnen werden?</a:t>
            </a:r>
          </a:p>
          <a:p>
            <a:pPr marL="285750" indent="-285750" algn="l">
              <a:buFont typeface="Arial" panose="020B0604020202020204" pitchFamily="34" charset="0"/>
              <a:buChar char="•"/>
              <a:defRPr/>
            </a:pPr>
            <a:r>
              <a:rPr lang="de-DE" sz="1200" b="0" dirty="0">
                <a:latin typeface="Apercu Pro" panose="020B0503050601040103" pitchFamily="34" charset="0"/>
              </a:rPr>
              <a:t>Wie kann der Prozess (Multi-Channel z.B. über Apps, Websites?) sowie die Struktur (z.B. technische Plattform) der Datenerhebung gestaltet werden? </a:t>
            </a:r>
          </a:p>
          <a:p>
            <a:pPr marL="285750" indent="-285750" algn="l">
              <a:buFont typeface="Arial" panose="020B0604020202020204" pitchFamily="34" charset="0"/>
              <a:buChar char="•"/>
              <a:defRPr/>
            </a:pPr>
            <a:r>
              <a:rPr lang="de-DE" sz="1200" b="0" dirty="0">
                <a:latin typeface="Apercu Pro" panose="020B0503050601040103" pitchFamily="34" charset="0"/>
              </a:rPr>
              <a:t>Wie sehen konkrete technische Lösungsmöglichkeiten aus für die Erhebung der Daten? </a:t>
            </a:r>
          </a:p>
          <a:p>
            <a:pPr marL="285750" indent="-285750" algn="l">
              <a:buFont typeface="Arial" panose="020B0604020202020204" pitchFamily="34" charset="0"/>
              <a:buChar char="•"/>
              <a:defRPr/>
            </a:pPr>
            <a:r>
              <a:rPr lang="de-DE" sz="1200" b="0" dirty="0">
                <a:latin typeface="Apercu Pro" panose="020B0503050601040103" pitchFamily="34" charset="0"/>
              </a:rPr>
              <a:t>Was ist eine realistischen Planungsgrundlagen für Aufwand und Timeline?  </a:t>
            </a:r>
          </a:p>
          <a:p>
            <a:pPr marL="285750" indent="-285750" algn="l">
              <a:buFont typeface="Arial" panose="020B0604020202020204" pitchFamily="34" charset="0"/>
              <a:buChar char="•"/>
              <a:defRPr/>
            </a:pPr>
            <a:r>
              <a:rPr lang="de-DE" sz="1200" b="0" dirty="0">
                <a:latin typeface="Apercu Pro" panose="020B0503050601040103" pitchFamily="34" charset="0"/>
              </a:rPr>
              <a:t>Wie können Patienten incentiviert werden, Ihre Daten zur Verfügung zu stellen? Wie kann die Motivation der Patienten gesteigert werden?</a:t>
            </a:r>
          </a:p>
          <a:p>
            <a:pPr marL="285750" indent="-285750" algn="l">
              <a:buFont typeface="Arial" panose="020B0604020202020204" pitchFamily="34" charset="0"/>
              <a:buChar char="•"/>
              <a:defRPr/>
            </a:pPr>
            <a:r>
              <a:rPr lang="de-DE" sz="1200" b="0" dirty="0">
                <a:latin typeface="Apercu Pro" panose="020B0503050601040103" pitchFamily="34" charset="0"/>
              </a:rPr>
              <a:t>Wie können die Daten mit Hilfe von KI ausgewertet werden? Welche Tools bieten sich hier an?</a:t>
            </a:r>
          </a:p>
          <a:p>
            <a:pPr marL="285750" indent="-285750" algn="l">
              <a:buFont typeface="Arial" panose="020B0604020202020204" pitchFamily="34" charset="0"/>
              <a:buChar char="•"/>
              <a:defRPr/>
            </a:pPr>
            <a:r>
              <a:rPr lang="de-DE" sz="1200" b="0" dirty="0">
                <a:latin typeface="Apercu Pro" panose="020B0503050601040103" pitchFamily="34" charset="0"/>
              </a:rPr>
              <a:t>Wie könnten die gewonnenen Ergebnisse (z.B. Produkt X/Y wirkt am besten in der Patientengruppe Z) mit externen Marktdaten „verheiratet“ bzw. angereichert werden?</a:t>
            </a:r>
          </a:p>
          <a:p>
            <a:pPr marL="285750" indent="-285750" algn="l">
              <a:buFont typeface="Arial" panose="020B0604020202020204" pitchFamily="34" charset="0"/>
              <a:buChar char="•"/>
              <a:defRPr/>
            </a:pPr>
            <a:r>
              <a:rPr lang="de-DE" sz="1200" b="0" dirty="0">
                <a:latin typeface="Apercu Pro" panose="020B0503050601040103" pitchFamily="34" charset="0"/>
              </a:rPr>
              <a:t>Ist ein unternehmensindividueller Ansatz oder eine Plattform, die für mehrere OTC-Anbieter zur Verfügung steht, das Mittel der Wahl?</a:t>
            </a:r>
          </a:p>
          <a:p>
            <a:pPr marL="285750" indent="-285750" algn="l">
              <a:buFont typeface="Arial" panose="020B0604020202020204" pitchFamily="34" charset="0"/>
              <a:buChar char="•"/>
              <a:defRPr/>
            </a:pPr>
            <a:r>
              <a:rPr lang="de-DE" sz="1200" b="0" dirty="0">
                <a:latin typeface="Apercu Pro" panose="020B0503050601040103" pitchFamily="34" charset="0"/>
              </a:rPr>
              <a:t>Wie können die genannten Prozesse der Erhebung der Daten sowie die strukturellen Faktoren eine internationale Ausrichtung erfahren?</a:t>
            </a:r>
          </a:p>
          <a:p>
            <a:pPr marL="285750" lvl="0" indent="-285750" algn="just">
              <a:buFont typeface="Arial" panose="020B0604020202020204" pitchFamily="34" charset="0"/>
              <a:buChar char="•"/>
              <a:defRPr/>
            </a:pPr>
            <a:endParaRPr lang="de-DE" sz="1400" b="0" dirty="0">
              <a:latin typeface="Apercu Pro" panose="020B0503050601040103" pitchFamily="34" charset="0"/>
            </a:endParaRPr>
          </a:p>
          <a:p>
            <a:pPr marL="0" lvl="0" indent="0" algn="just">
              <a:buFont typeface="Arial" panose="020B0604020202020204" pitchFamily="34" charset="0"/>
              <a:buNone/>
              <a:defRPr/>
            </a:pPr>
            <a:endParaRPr lang="de-DE" sz="1400" b="0" dirty="0">
              <a:latin typeface="Apercu Pro" panose="020B0503050601040103" pitchFamily="34" charset="0"/>
            </a:endParaRPr>
          </a:p>
          <a:p>
            <a:pPr algn="just">
              <a:defRPr/>
            </a:pPr>
            <a:r>
              <a:rPr lang="de-DE" sz="1400" b="0" dirty="0">
                <a:latin typeface="Apercu Pro" panose="020B0503050601040103" pitchFamily="34" charset="0"/>
              </a:rPr>
              <a:t>Das vollständige Briefing mit allen Informationen, Inhalten und Vorgaben findet ihr auf app.ekipa.de</a:t>
            </a:r>
            <a:endParaRPr lang="de-DE" sz="1400" b="0" u="sng" dirty="0">
              <a:solidFill>
                <a:schemeClr val="tx1"/>
              </a:solidFill>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Bringt eure Idee auf den Punkt! Gebt uns einen kurzen Elevator-Pitch zu eurer Idee, fasst euer Konzept kurz zusammen (max. 500 Zeichen exkl. Leerzeichen).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BF06F9F6-E3EF-4F17-AF61-D137C8AF33F2}"/>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4D68CC3C-3F09-4298-BDA6-E66A5EE7C07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515E03CF-AC56-42FC-A377-8D98B2FE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konkreten Probleme habt ihr identifiziert, die ihr mit eurer Lösung adressieren wollt? Welche Stakeholder sind von diesen Problemen betroffen?</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4D1C01F1-8032-4941-A3A0-4088CF90D460}"/>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IDENTIFIZIERTES PROBLEM</a:t>
            </a:r>
          </a:p>
        </p:txBody>
      </p:sp>
      <p:sp>
        <p:nvSpPr>
          <p:cNvPr id="19" name="Textfeld 18">
            <a:extLst>
              <a:ext uri="{FF2B5EF4-FFF2-40B4-BE49-F238E27FC236}">
                <a16:creationId xmlns:a16="http://schemas.microsoft.com/office/drawing/2014/main" id="{EF444094-7AB7-4690-B08D-1F67E4BC96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78981236-2DBD-42D3-AE88-EFB15169E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Beschreibt euren Ansatz detaillierter und beachtet dabei die Leitfragen, die das Unternehmen hinter dem Use Case gestellt hat. 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22" name="Textfeld 21">
            <a:extLst>
              <a:ext uri="{FF2B5EF4-FFF2-40B4-BE49-F238E27FC236}">
                <a16:creationId xmlns:a16="http://schemas.microsoft.com/office/drawing/2014/main" id="{2F89881A-7553-46FF-83C0-288D168B574F}"/>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ANSATZ IM DETAIL</a:t>
            </a:r>
          </a:p>
        </p:txBody>
      </p:sp>
      <p:sp>
        <p:nvSpPr>
          <p:cNvPr id="23" name="Textfeld 22">
            <a:extLst>
              <a:ext uri="{FF2B5EF4-FFF2-40B4-BE49-F238E27FC236}">
                <a16:creationId xmlns:a16="http://schemas.microsoft.com/office/drawing/2014/main" id="{51CE4093-43A7-45C6-9554-619B3F04EBE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4" name="Grafik 23" descr="Ein Bild, das Ball, sitzend, Raum enthält.&#10;&#10;Automatisch generierte Beschreibung">
            <a:extLst>
              <a:ext uri="{FF2B5EF4-FFF2-40B4-BE49-F238E27FC236}">
                <a16:creationId xmlns:a16="http://schemas.microsoft.com/office/drawing/2014/main" id="{BEE2F52E-00B4-496B-81F3-B276AC635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Bedürfnisse haben die betroffenen Stakeholder? Was ist die Konsequenz, wenn das Problem nicht gelöst wird?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0" name="Textfeld 9">
            <a:extLst>
              <a:ext uri="{FF2B5EF4-FFF2-40B4-BE49-F238E27FC236}">
                <a16:creationId xmlns:a16="http://schemas.microsoft.com/office/drawing/2014/main" id="{B790FB21-4005-40A3-BD45-E6A984DC8FED}"/>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STAKEHOLDER-ANALYSE</a:t>
            </a:r>
          </a:p>
        </p:txBody>
      </p:sp>
      <p:sp>
        <p:nvSpPr>
          <p:cNvPr id="12" name="Textfeld 11">
            <a:extLst>
              <a:ext uri="{FF2B5EF4-FFF2-40B4-BE49-F238E27FC236}">
                <a16:creationId xmlns:a16="http://schemas.microsoft.com/office/drawing/2014/main" id="{8957BA02-79CC-4282-94C3-A4EF9C37468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descr="Ein Bild, das Ball, sitzend, Raum enthält.&#10;&#10;Automatisch generierte Beschreibung">
            <a:extLst>
              <a:ext uri="{FF2B5EF4-FFF2-40B4-BE49-F238E27FC236}">
                <a16:creationId xmlns:a16="http://schemas.microsoft.com/office/drawing/2014/main" id="{D78CE7E4-BDA6-41D6-A9CF-A3B0F614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0072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Inwiefern ist eure Lösung innovativ? Worin unterscheidet sich eure Lösung von bereits bekannten Konzepten?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753333E-BACF-47B4-852F-87B5D508E9D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INNOVATIONSGRAD</a:t>
            </a:r>
          </a:p>
        </p:txBody>
      </p:sp>
      <p:sp>
        <p:nvSpPr>
          <p:cNvPr id="13" name="Textfeld 12">
            <a:extLst>
              <a:ext uri="{FF2B5EF4-FFF2-40B4-BE49-F238E27FC236}">
                <a16:creationId xmlns:a16="http://schemas.microsoft.com/office/drawing/2014/main" id="{FE812665-4BF1-40B0-9918-4D7B2F3C964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97EE352-A881-4222-9B2C-BE1ECA000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Wo seht ihr eine </a:t>
            </a:r>
            <a:r>
              <a:rPr lang="de-DE" sz="1400" b="0" dirty="0" err="1">
                <a:latin typeface="Apercu Pro" panose="020B0503050601040103" pitchFamily="34" charset="0"/>
                <a:cs typeface="Times New Roman" panose="02020603050405020304" pitchFamily="18" charset="0"/>
              </a:rPr>
              <a:t>Monetarisierungsmöglichkeit</a:t>
            </a:r>
            <a:r>
              <a:rPr lang="de-DE" sz="1400" b="0" dirty="0">
                <a:latin typeface="Apercu Pro" panose="020B0503050601040103" pitchFamily="34" charset="0"/>
                <a:cs typeface="Times New Roman" panose="02020603050405020304" pitchFamily="18" charset="0"/>
              </a:rPr>
              <a:t> für diesen Ansatz? Was könnte der potenzielle Markt eurer Lösung sein?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C7652EA0-1F60-41B7-A1AC-7249A83AF0B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BUSINESS CASE</a:t>
            </a:r>
          </a:p>
        </p:txBody>
      </p:sp>
      <p:sp>
        <p:nvSpPr>
          <p:cNvPr id="13" name="Textfeld 12">
            <a:extLst>
              <a:ext uri="{FF2B5EF4-FFF2-40B4-BE49-F238E27FC236}">
                <a16:creationId xmlns:a16="http://schemas.microsoft.com/office/drawing/2014/main" id="{F1DA4D85-B457-4673-B66C-DF6DA105100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82E43A92-6588-434B-AB83-480A5F611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6361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percu Pro" panose="020B0503050601040103" pitchFamily="34" charset="0"/>
                <a:cs typeface="Times New Roman" panose="02020603050405020304" pitchFamily="18" charset="0"/>
              </a:rPr>
              <a:t>Blick in die Zukunft: Wie würde eine optimale Umsetzung eures Konzeptes aussehen? Welche Hürden müssen dabei überwunden werden?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6EE87F81-E394-47AD-A2DE-1A07CF76AD09}"/>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AUSBLICK</a:t>
            </a:r>
          </a:p>
        </p:txBody>
      </p:sp>
      <p:sp>
        <p:nvSpPr>
          <p:cNvPr id="13" name="Textfeld 12">
            <a:extLst>
              <a:ext uri="{FF2B5EF4-FFF2-40B4-BE49-F238E27FC236}">
                <a16:creationId xmlns:a16="http://schemas.microsoft.com/office/drawing/2014/main" id="{0ACEA42E-A14D-40B9-8F29-CD7469CEF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DDDF95CA-07DE-46C8-997B-BA99BD731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Wie sehen die nächsten Entwicklungsschritte eurer Lösung aus? Welche Unterstützung wünscht ihr euch während der Ausarbeitungsphase vom Use Case Steller oder den Lufthansa-Coaches bzw. welche Inhalte würden euch weiterhelfen? </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866F88C-AA03-4A72-A959-00A29014045B}"/>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SUPPORT</a:t>
            </a:r>
          </a:p>
        </p:txBody>
      </p:sp>
      <p:sp>
        <p:nvSpPr>
          <p:cNvPr id="13" name="Textfeld 12">
            <a:extLst>
              <a:ext uri="{FF2B5EF4-FFF2-40B4-BE49-F238E27FC236}">
                <a16:creationId xmlns:a16="http://schemas.microsoft.com/office/drawing/2014/main" id="{BCF4F240-656E-4717-BA49-51457A05A10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D5BE662-7893-46B9-9B97-A86A0F0D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DEUTSCHLAND 4.0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der 21. Dezember 2021 um 23:59:59 Uhr. </a:t>
            </a:r>
          </a:p>
          <a:p>
            <a:pPr algn="just">
              <a:defRPr/>
            </a:pPr>
            <a:r>
              <a:rPr lang="de-DE" sz="1400" dirty="0">
                <a:latin typeface="Apercu Pro" panose="020B0503050601040103" pitchFamily="34" charset="0"/>
              </a:rPr>
              <a:t>Bitte reicht das vollständige Submission Template bis zu diesem Termin über die ekipa-Plattform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2"/>
            </a:endParaRPr>
          </a:p>
          <a:p>
            <a:pPr algn="just">
              <a:defRPr/>
            </a:pPr>
            <a:r>
              <a:rPr lang="de-DE" sz="1400" dirty="0">
                <a:latin typeface="Apercu Pro" panose="020B0503050601040103" pitchFamily="34" charset="0"/>
                <a:hlinkClick r:id="rId2"/>
              </a:rPr>
              <a:t>Josephine.hoffheinz@ekipa.de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DEUTSCHLAND 4.0</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Ihr könnt auch zusätzliche Materialien wie Pitch Decks, Mockups, Videos oder andere wichtige Ressourcen auf der Plattform einreichen, um euer Submission Template zu unterstützen.</a:t>
            </a:r>
            <a:endParaRPr lang="de-DE" sz="1400" b="1" dirty="0">
              <a:latin typeface="Apercu Pro" panose="020B0503050601040103" pitchFamily="34" charset="0"/>
            </a:endParaRP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
        <p:nvSpPr>
          <p:cNvPr id="9" name="Textfeld 8">
            <a:extLst>
              <a:ext uri="{FF2B5EF4-FFF2-40B4-BE49-F238E27FC236}">
                <a16:creationId xmlns:a16="http://schemas.microsoft.com/office/drawing/2014/main" id="{174F02B9-E5CC-4FE7-B03C-3AC6EE686E33}"/>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ALLGEMEINE INFORMATION</a:t>
            </a:r>
          </a:p>
        </p:txBody>
      </p:sp>
      <p:sp>
        <p:nvSpPr>
          <p:cNvPr id="11" name="Textfeld 10">
            <a:extLst>
              <a:ext uri="{FF2B5EF4-FFF2-40B4-BE49-F238E27FC236}">
                <a16:creationId xmlns:a16="http://schemas.microsoft.com/office/drawing/2014/main" id="{3A337333-7BE7-41A9-B322-99269B6F6A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C1496936-415F-47C9-8645-CAC8540A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Du brauchst mehr Platz? Copy &amp; Paste diese Slide um weiterzuschreiben!</a:t>
            </a:r>
            <a:r>
              <a:rPr lang="de-DE" sz="1200" b="1" dirty="0">
                <a:latin typeface="Apercu Pro" panose="020B0503050601040103" pitchFamily="34" charset="0"/>
                <a:cs typeface="Times New Roman" panose="02020603050405020304" pitchFamily="18" charset="0"/>
              </a:rPr>
              <a:t> </a:t>
            </a:r>
            <a:endParaRPr lang="de-DE" sz="1600" b="1" dirty="0">
              <a:latin typeface="Apercu Pro" panose="020B0503050601040103" pitchFamily="34" charset="0"/>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TEAM</a:t>
            </a: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643330" y="1392168"/>
            <a:ext cx="1568773"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Nachname &amp; Vorname:</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(freiwillig):</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Alter:</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2" name="Textfeld 1">
            <a:extLst>
              <a:ext uri="{FF2B5EF4-FFF2-40B4-BE49-F238E27FC236}">
                <a16:creationId xmlns:a16="http://schemas.microsoft.com/office/drawing/2014/main" id="{6A73B165-69D5-430F-A012-2D6978D5D641}"/>
              </a:ext>
            </a:extLst>
          </p:cNvPr>
          <p:cNvSpPr txBox="1"/>
          <p:nvPr userDrawn="1"/>
        </p:nvSpPr>
        <p:spPr>
          <a:xfrm>
            <a:off x="602062" y="1974361"/>
            <a:ext cx="11169798" cy="584775"/>
          </a:xfrm>
          <a:prstGeom prst="rect">
            <a:avLst/>
          </a:prstGeom>
          <a:noFill/>
        </p:spPr>
        <p:txBody>
          <a:bodyPr wrap="square" rtlCol="0">
            <a:spAutoFit/>
          </a:bodyPr>
          <a:lstStyle/>
          <a:p>
            <a:r>
              <a:rPr lang="de-DE" sz="1600" dirty="0">
                <a:solidFill>
                  <a:schemeClr val="tx1">
                    <a:lumMod val="75000"/>
                    <a:lumOff val="25000"/>
                  </a:schemeClr>
                </a:solidFill>
                <a:latin typeface="Apercu Pro" panose="020B0503050601040103" pitchFamily="34" charset="0"/>
              </a:rPr>
              <a:t>Jedes Teammitglied muss auf unserer Plattform </a:t>
            </a:r>
            <a:r>
              <a:rPr lang="de-DE" sz="1600" dirty="0">
                <a:solidFill>
                  <a:srgbClr val="E5296B"/>
                </a:solidFill>
                <a:latin typeface="Apercu Pro" panose="020B0503050601040103" pitchFamily="34" charset="0"/>
              </a:rPr>
              <a:t>app.ekipa.de </a:t>
            </a:r>
            <a:r>
              <a:rPr lang="de-DE" sz="1600" dirty="0">
                <a:solidFill>
                  <a:schemeClr val="tx1">
                    <a:lumMod val="75000"/>
                    <a:lumOff val="25000"/>
                  </a:schemeClr>
                </a:solidFill>
                <a:latin typeface="Apercu Pro" panose="020B0503050601040103" pitchFamily="34" charset="0"/>
              </a:rPr>
              <a:t>mit einer gültigen E-Mail-Adresse, an welche wir alle Informationen während der Challenge senden werden, registriert sein.</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6" name="Textfeld 55">
            <a:extLst>
              <a:ext uri="{FF2B5EF4-FFF2-40B4-BE49-F238E27FC236}">
                <a16:creationId xmlns:a16="http://schemas.microsoft.com/office/drawing/2014/main" id="{0DC1E156-976A-411A-8693-96055D71A7E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58" name="Textfeld 57">
            <a:extLst>
              <a:ext uri="{FF2B5EF4-FFF2-40B4-BE49-F238E27FC236}">
                <a16:creationId xmlns:a16="http://schemas.microsoft.com/office/drawing/2014/main" id="{3EE951CB-2E1A-4B5F-A219-A4152682267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59" name="Grafik 58" descr="Ein Bild, das Ball, sitzend, Raum enthält.&#10;&#10;Automatisch generierte Beschreibung">
            <a:extLst>
              <a:ext uri="{FF2B5EF4-FFF2-40B4-BE49-F238E27FC236}">
                <a16:creationId xmlns:a16="http://schemas.microsoft.com/office/drawing/2014/main" id="{857B916B-4B6A-46AA-8E7C-EDDB88A2F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6270877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Stadt &amp; Land:</a:t>
            </a:r>
            <a:endParaRPr lang="de-DE" sz="1400" b="0" dirty="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Universität &amp; Fachbereich</a:t>
            </a:r>
            <a:endParaRPr lang="de-DE" sz="14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730561" y="1374643"/>
            <a:ext cx="1895266"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Firma &amp; Beruf</a:t>
            </a:r>
            <a:r>
              <a:rPr lang="de-DE" sz="1400" b="0" dirty="0">
                <a:latin typeface="Apercu Pro Medium" panose="02000606040000020004" pitchFamily="50" charset="0"/>
                <a:cs typeface="Times New Roman" panose="02020603050405020304" pitchFamily="18" charset="0"/>
              </a:rPr>
              <a:t>:</a:t>
            </a:r>
            <a:endParaRPr lang="de-DE" sz="1400" b="0" dirty="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200">
                <a:solidFill>
                  <a:srgbClr val="404040"/>
                </a:solidFill>
                <a:latin typeface="+mj-lt"/>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200">
                <a:solidFill>
                  <a:srgbClr val="404040"/>
                </a:solidFill>
                <a:latin typeface="+mj-lt"/>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200">
                <a:solidFill>
                  <a:srgbClr val="404040"/>
                </a:solidFill>
                <a:latin typeface="+mj-lt"/>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200">
                <a:solidFill>
                  <a:srgbClr val="404040"/>
                </a:solidFill>
                <a:latin typeface="+mj-lt"/>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200">
                <a:solidFill>
                  <a:srgbClr val="404040"/>
                </a:solidFill>
                <a:latin typeface="+mj-lt"/>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200">
                <a:solidFill>
                  <a:srgbClr val="404040"/>
                </a:solidFill>
                <a:latin typeface="+mj-lt"/>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2" name="Grafik 51" descr="Ein Bild, das Ball, sitzend, Raum enthält.&#10;&#10;Automatisch generierte Beschreibung">
            <a:extLst>
              <a:ext uri="{FF2B5EF4-FFF2-40B4-BE49-F238E27FC236}">
                <a16:creationId xmlns:a16="http://schemas.microsoft.com/office/drawing/2014/main" id="{8043C8D3-F25D-4025-9FCA-44849716F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432528808"/>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725656"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Stelle dich und dein Team kurz vor! Woher kommt ihr? Welche Fähigkeiten bringt ihr mit? Wie spielen eure Fähigkeiten perfekt zusammen? Und was bewegt euch zu einer Teilnahme an der DEUTSCHLAND 4.0 Challenge? </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52C0C9DE-5C0E-4BAD-98DF-DE4D9B443E2C}"/>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9" name="Textfeld 18">
            <a:extLst>
              <a:ext uri="{FF2B5EF4-FFF2-40B4-BE49-F238E27FC236}">
                <a16:creationId xmlns:a16="http://schemas.microsoft.com/office/drawing/2014/main" id="{F79C604D-9666-4443-9D3E-096C836B8E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FBA0B765-8748-416B-9250-965CD876F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ANSATZ</a:t>
            </a: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
        <p:nvSpPr>
          <p:cNvPr id="8" name="Textplatzhalter 6">
            <a:extLst>
              <a:ext uri="{FF2B5EF4-FFF2-40B4-BE49-F238E27FC236}">
                <a16:creationId xmlns:a16="http://schemas.microsoft.com/office/drawing/2014/main" id="{9839F0A9-7559-4F2E-B4E8-53C26006FCB7}"/>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1">
                <a:latin typeface="+mj-lt"/>
              </a:defRPr>
            </a:lvl1pPr>
          </a:lstStyle>
          <a:p>
            <a:pPr lvl="0"/>
            <a:r>
              <a:rPr lang="de-DE" dirty="0"/>
              <a:t>Titel der Idee hier einfügen</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01.10.2021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2" r:id="rId6"/>
    <p:sldLayoutId id="2147483723" r:id="rId7"/>
    <p:sldLayoutId id="2147483706" r:id="rId8"/>
    <p:sldLayoutId id="2147483667" r:id="rId9"/>
    <p:sldLayoutId id="2147483719" r:id="rId10"/>
    <p:sldLayoutId id="2147483708" r:id="rId11"/>
    <p:sldLayoutId id="2147483709" r:id="rId12"/>
    <p:sldLayoutId id="2147483718" r:id="rId13"/>
    <p:sldLayoutId id="2147483724" r:id="rId14"/>
    <p:sldLayoutId id="2147483711" r:id="rId15"/>
    <p:sldLayoutId id="2147483712" r:id="rId16"/>
    <p:sldLayoutId id="2147483713"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6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9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CE166E-065B-4A4A-B23B-D3A0092203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701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5B32B-5EDE-42CB-84F3-D1C6EE74D6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4460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382760-24B4-4759-9A0D-ED1D34236B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05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031ABE-0CAF-4CFD-AF76-982F641343D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882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7F9C50-7C31-472F-A15E-DE56CEA8B3D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876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09F755-259F-4B71-9123-73C15B7472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841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F8E16-05BC-4092-BD31-0FDE85337E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487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2EAD5A-1BFB-4177-86B7-4DF139058C5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598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EC9B0D-77DF-4A13-B76E-1193982CB7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45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9D9E7A-20A1-49DB-AE9F-3C110C4835C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1E37797D-CF9E-4D5D-82CE-A57FB4DD9DC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19951DD-DC08-4C9D-9D7B-CCB5B1CEACA9}"/>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3B64B3B-E007-44F8-A7A7-46DE2111B178}"/>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B385C2DD-CB2F-48F0-8ADB-402EBE8E3439}"/>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7A98A2F3-ECB3-4EC6-8116-DBC92B11CF33}"/>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B2133AD2-06C4-413D-9A36-26ECF11BF707}"/>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BCEFC748-8B0D-45DC-AEB9-4C0CAA98387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2301E22F-656D-4140-96F0-039DD77C611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04F647E5-B6F3-4CF3-ADB6-A843FC1F55F8}"/>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CE20AA71-8778-48F1-ACEC-512C8E45C08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78CDD235-B59B-4B00-8D81-897AA1FF82D6}"/>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7FD5C83C-442D-4EBA-BCC8-BB1DFA50E0C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7973EE12-5029-4B2E-B810-DEC9CBF49C0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CD656659-75AB-4156-ACC1-B9722417C00F}"/>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DEA0F001-2B4A-4E67-A543-0642ED0ECBE5}"/>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0E2B8BBD-9A4D-4EC7-8E25-7ADE6D9286B7}"/>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C0CA25-6083-44A6-8183-156256C875C9}"/>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85067BD6-ED8C-46AB-8E9C-749BCFB69858}"/>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D1A3B8E7-B11C-4399-91F1-CBD6D5719372}"/>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0C250503-7745-400C-A198-AC32498DC73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BC9A3BB0-2D7D-4C19-91D7-11681E28F55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4F8853A-B815-40ED-9205-E876FF330819}"/>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1F26CC19-CAE1-4CC7-9F47-98F852E3BE2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8A1EEED0-C01E-47CD-BFF7-68BF6D9B542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8440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E173FA-61CC-4BE4-88BC-64DFD33E35FD}"/>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F4B61153-C245-45E5-AB1E-CE8F45EA8AA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7EDF861B-92EC-446E-B50D-1F19260B0317}"/>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7E095989-0C92-46F9-87F5-51E36BF01321}"/>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C4C653-6ACD-4F31-A356-4E36D93885F0}"/>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A978439F-9B5E-445D-A3CE-869C9564208F}"/>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37F1D0F3-F6F9-48E8-B7BE-55094D38455F}"/>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24CA20D8-51D9-4814-A800-F3772CBCE247}"/>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EF8F3E1A-1842-4649-8B12-10AA999773AA}"/>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1BCA502-B670-4A23-990B-37A9B59FB5D4}"/>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3C9950D0-E3FD-443F-A768-5717C1D66D41}"/>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410CEC-8D50-46CB-B048-274313EAD52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3D854541-52F4-45D8-A8AF-2BA475E0ED2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BA90276-4DC2-4A2B-BAED-6650FAD796CE}"/>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D8916FA2-E3E4-4D3D-81AF-35A80F21FADD}"/>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C36F8A7-0942-42AA-9620-798012279CBC}"/>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AB93FBAD-ED1C-4EF8-8861-3E082EDFF741}"/>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E9E1222B-E027-4A0D-B0FA-1E364EB4DFDC}"/>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D7A8257C-C75C-43F4-ABB0-56A6E55B2CD2}"/>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5F50119B-5AE1-4D95-964D-A56B71E83C34}"/>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620A5DD9-4E95-42C5-9B1F-E11DC2EF416A}"/>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C1F549A8-9815-44F7-BCC0-474990F02A9B}"/>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01629DF5-6827-4FC4-9F9A-BD8ABD04B516}"/>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6BD79AB4-6087-4166-8827-BBC8808DDB2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41351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FF09B-53FF-4E9D-B96B-B2A3C72D5C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715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413453-6812-4EBC-ABAC-7B99C23D37C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114308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3.xml><?xml version="1.0" encoding="utf-8"?>
<ds:datastoreItem xmlns:ds="http://schemas.openxmlformats.org/officeDocument/2006/customXml" ds:itemID="{AE94F60F-272F-4A96-9BBB-B50B729EA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Heby</cp:lastModifiedBy>
  <cp:revision>6</cp:revision>
  <dcterms:created xsi:type="dcterms:W3CDTF">2020-07-08T12:31:02Z</dcterms:created>
  <dcterms:modified xsi:type="dcterms:W3CDTF">2021-10-01T08:28:14Z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