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4"/>
  </p:handoutMasterIdLst>
  <p:sldIdLst>
    <p:sldId id="256" r:id="rId5"/>
    <p:sldId id="257" r:id="rId6"/>
    <p:sldId id="258" r:id="rId7"/>
    <p:sldId id="259" r:id="rId8"/>
    <p:sldId id="260" r:id="rId9"/>
    <p:sldId id="261" r:id="rId10"/>
    <p:sldId id="262" r:id="rId11"/>
    <p:sldId id="263" r:id="rId12"/>
    <p:sldId id="264" r:id="rId13"/>
    <p:sldId id="265" r:id="rId14"/>
    <p:sldId id="274" r:id="rId15"/>
    <p:sldId id="266" r:id="rId16"/>
    <p:sldId id="267" r:id="rId17"/>
    <p:sldId id="269" r:id="rId18"/>
    <p:sldId id="268" r:id="rId19"/>
    <p:sldId id="270" r:id="rId20"/>
    <p:sldId id="271" r:id="rId21"/>
    <p:sldId id="272" r:id="rId22"/>
    <p:sldId id="273"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Überblick" id="{4968EA2D-ABA0-4959-9076-4FA52F5202F9}">
          <p14:sldIdLst>
            <p14:sldId id="256"/>
            <p14:sldId id="257"/>
            <p14:sldId id="258"/>
            <p14:sldId id="259"/>
          </p14:sldIdLst>
        </p14:section>
        <p14:section name="Euer Team" id="{9C696F81-A4E5-4967-AA20-C54021685281}">
          <p14:sldIdLst>
            <p14:sldId id="260"/>
            <p14:sldId id="261"/>
            <p14:sldId id="262"/>
            <p14:sldId id="263"/>
          </p14:sldIdLst>
        </p14:section>
        <p14:section name="Eure Lösung" id="{8CB7ACCA-DF70-493C-BF11-2E0D5CAD1F3B}">
          <p14:sldIdLst>
            <p14:sldId id="264"/>
            <p14:sldId id="265"/>
            <p14:sldId id="274"/>
            <p14:sldId id="266"/>
            <p14:sldId id="267"/>
            <p14:sldId id="269"/>
            <p14:sldId id="268"/>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15"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Josephine Hoffheinz" initials="JH" lastIdx="1" clrIdx="3">
    <p:extLst>
      <p:ext uri="{19B8F6BF-5375-455C-9EA6-DF929625EA0E}">
        <p15:presenceInfo xmlns:p15="http://schemas.microsoft.com/office/powerpoint/2012/main" userId="S::josephine.hoffheinz@ekipa.de::e0f5c9e3-43ea-4b53-8ebb-53a75749d8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DC49F-CEA4-4EBA-92CC-9CF63C59944D}" v="6" dt="2021-11-09T10:53:28.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435B80AE-EF8B-4719-B816-95F990AB8538}"/>
    <pc:docChg chg="undo custSel addSld modSld modMainMaster modSection">
      <pc:chgData name="Nico Heby" userId="c88c6920-9e16-4a7e-acac-31863610828a" providerId="ADAL" clId="{435B80AE-EF8B-4719-B816-95F990AB8538}" dt="2021-10-01T08:53:25.523" v="172" actId="20577"/>
      <pc:docMkLst>
        <pc:docMk/>
      </pc:docMkLst>
      <pc:sldChg chg="new">
        <pc:chgData name="Nico Heby" userId="c88c6920-9e16-4a7e-acac-31863610828a" providerId="ADAL" clId="{435B80AE-EF8B-4719-B816-95F990AB8538}" dt="2021-10-01T08:51:48.255" v="109" actId="680"/>
        <pc:sldMkLst>
          <pc:docMk/>
          <pc:sldMk cId="2225344148" sldId="274"/>
        </pc:sldMkLst>
      </pc:sldChg>
      <pc:sldMasterChg chg="addSldLayout modSldLayout">
        <pc:chgData name="Nico Heby" userId="c88c6920-9e16-4a7e-acac-31863610828a" providerId="ADAL" clId="{435B80AE-EF8B-4719-B816-95F990AB8538}" dt="2021-10-01T08:53:25.523" v="172" actId="20577"/>
        <pc:sldMasterMkLst>
          <pc:docMk/>
          <pc:sldMasterMk cId="2168357150" sldId="2147483648"/>
        </pc:sldMasterMkLst>
        <pc:sldLayoutChg chg="modSp mod">
          <pc:chgData name="Nico Heby" userId="c88c6920-9e16-4a7e-acac-31863610828a" providerId="ADAL" clId="{435B80AE-EF8B-4719-B816-95F990AB8538}" dt="2021-10-01T08:53:25.523" v="172" actId="20577"/>
          <pc:sldLayoutMkLst>
            <pc:docMk/>
            <pc:sldMasterMk cId="2168357150" sldId="2147483648"/>
            <pc:sldLayoutMk cId="1126330863" sldId="2147483719"/>
          </pc:sldLayoutMkLst>
          <pc:spChg chg="mod">
            <ac:chgData name="Nico Heby" userId="c88c6920-9e16-4a7e-acac-31863610828a" providerId="ADAL" clId="{435B80AE-EF8B-4719-B816-95F990AB8538}" dt="2021-10-01T08:53:25.523" v="172" actId="20577"/>
            <ac:spMkLst>
              <pc:docMk/>
              <pc:sldMasterMk cId="2168357150" sldId="2147483648"/>
              <pc:sldLayoutMk cId="1126330863" sldId="2147483719"/>
              <ac:spMk id="2" creationId="{D92B8D51-1BBB-4055-BF58-D6F6CBF2681E}"/>
            </ac:spMkLst>
          </pc:spChg>
        </pc:sldLayoutChg>
        <pc:sldLayoutChg chg="modSp mod">
          <pc:chgData name="Nico Heby" userId="c88c6920-9e16-4a7e-acac-31863610828a" providerId="ADAL" clId="{435B80AE-EF8B-4719-B816-95F990AB8538}" dt="2021-10-01T08:43:47.486" v="45" actId="20577"/>
          <pc:sldLayoutMkLst>
            <pc:docMk/>
            <pc:sldMasterMk cId="2168357150" sldId="2147483648"/>
            <pc:sldLayoutMk cId="837989620" sldId="2147483720"/>
          </pc:sldLayoutMkLst>
          <pc:spChg chg="mod">
            <ac:chgData name="Nico Heby" userId="c88c6920-9e16-4a7e-acac-31863610828a" providerId="ADAL" clId="{435B80AE-EF8B-4719-B816-95F990AB8538}" dt="2021-10-01T08:43:47.486" v="45" actId="20577"/>
            <ac:spMkLst>
              <pc:docMk/>
              <pc:sldMasterMk cId="2168357150" sldId="2147483648"/>
              <pc:sldLayoutMk cId="837989620" sldId="2147483720"/>
              <ac:spMk id="13" creationId="{939CD75D-5FFC-D842-B0E7-B8F2AAEA3D71}"/>
            </ac:spMkLst>
          </pc:spChg>
          <pc:picChg chg="mod">
            <ac:chgData name="Nico Heby" userId="c88c6920-9e16-4a7e-acac-31863610828a" providerId="ADAL" clId="{435B80AE-EF8B-4719-B816-95F990AB8538}" dt="2021-10-01T08:43:36.229" v="0" actId="14826"/>
            <ac:picMkLst>
              <pc:docMk/>
              <pc:sldMasterMk cId="2168357150" sldId="2147483648"/>
              <pc:sldLayoutMk cId="837989620" sldId="2147483720"/>
              <ac:picMk id="6" creationId="{FA8A40A9-0869-8644-87A4-664131DB3A8C}"/>
            </ac:picMkLst>
          </pc:picChg>
        </pc:sldLayoutChg>
        <pc:sldLayoutChg chg="modSp add mod modTransition">
          <pc:chgData name="Nico Heby" userId="c88c6920-9e16-4a7e-acac-31863610828a" providerId="ADAL" clId="{435B80AE-EF8B-4719-B816-95F990AB8538}" dt="2021-10-01T08:53:23.667" v="171" actId="20577"/>
          <pc:sldLayoutMkLst>
            <pc:docMk/>
            <pc:sldMasterMk cId="2168357150" sldId="2147483648"/>
            <pc:sldLayoutMk cId="3371589238" sldId="2147483725"/>
          </pc:sldLayoutMkLst>
          <pc:spChg chg="mod">
            <ac:chgData name="Nico Heby" userId="c88c6920-9e16-4a7e-acac-31863610828a" providerId="ADAL" clId="{435B80AE-EF8B-4719-B816-95F990AB8538}" dt="2021-10-01T08:53:23.667" v="171" actId="20577"/>
            <ac:spMkLst>
              <pc:docMk/>
              <pc:sldMasterMk cId="2168357150" sldId="2147483648"/>
              <pc:sldLayoutMk cId="3371589238" sldId="2147483725"/>
              <ac:spMk id="2" creationId="{D92B8D51-1BBB-4055-BF58-D6F6CBF2681E}"/>
            </ac:spMkLst>
          </pc:spChg>
        </pc:sldLayoutChg>
      </pc:sldMasterChg>
    </pc:docChg>
  </pc:docChgLst>
  <pc:docChgLst>
    <pc:chgData name="Josephine Hoffheinz" userId="e0f5c9e3-43ea-4b53-8ebb-53a75749d87d" providerId="ADAL" clId="{B2FDC49F-CEA4-4EBA-92CC-9CF63C59944D}"/>
    <pc:docChg chg="custSel modSld modMainMaster">
      <pc:chgData name="Josephine Hoffheinz" userId="e0f5c9e3-43ea-4b53-8ebb-53a75749d87d" providerId="ADAL" clId="{B2FDC49F-CEA4-4EBA-92CC-9CF63C59944D}" dt="2021-11-09T10:53:32.625" v="9" actId="478"/>
      <pc:docMkLst>
        <pc:docMk/>
      </pc:docMkLst>
      <pc:sldChg chg="addSp delSp modSp mod">
        <pc:chgData name="Josephine Hoffheinz" userId="e0f5c9e3-43ea-4b53-8ebb-53a75749d87d" providerId="ADAL" clId="{B2FDC49F-CEA4-4EBA-92CC-9CF63C59944D}" dt="2021-11-09T10:53:32.625" v="9" actId="478"/>
        <pc:sldMkLst>
          <pc:docMk/>
          <pc:sldMk cId="844035255" sldId="261"/>
        </pc:sldMkLst>
        <pc:spChg chg="add del mod">
          <ac:chgData name="Josephine Hoffheinz" userId="e0f5c9e3-43ea-4b53-8ebb-53a75749d87d" providerId="ADAL" clId="{B2FDC49F-CEA4-4EBA-92CC-9CF63C59944D}" dt="2021-11-09T10:53:32.625" v="9" actId="478"/>
          <ac:spMkLst>
            <pc:docMk/>
            <pc:sldMk cId="844035255" sldId="261"/>
            <ac:spMk id="27" creationId="{DFC76F20-A7F9-434C-82DB-3FD3A4AEBD71}"/>
          </ac:spMkLst>
        </pc:spChg>
        <pc:spChg chg="add del mod">
          <ac:chgData name="Josephine Hoffheinz" userId="e0f5c9e3-43ea-4b53-8ebb-53a75749d87d" providerId="ADAL" clId="{B2FDC49F-CEA4-4EBA-92CC-9CF63C59944D}" dt="2021-11-09T10:53:30.320" v="8" actId="478"/>
          <ac:spMkLst>
            <pc:docMk/>
            <pc:sldMk cId="844035255" sldId="261"/>
            <ac:spMk id="28" creationId="{F963D228-6369-4ED7-88EA-A18206ABA7AD}"/>
          </ac:spMkLst>
        </pc:spChg>
        <pc:spChg chg="add mod">
          <ac:chgData name="Josephine Hoffheinz" userId="e0f5c9e3-43ea-4b53-8ebb-53a75749d87d" providerId="ADAL" clId="{B2FDC49F-CEA4-4EBA-92CC-9CF63C59944D}" dt="2021-11-09T10:53:28.437" v="7"/>
          <ac:spMkLst>
            <pc:docMk/>
            <pc:sldMk cId="844035255" sldId="261"/>
            <ac:spMk id="29" creationId="{F23705DA-94AB-4BD7-BA87-C46F2B2C49A7}"/>
          </ac:spMkLst>
        </pc:spChg>
        <pc:spChg chg="add mod">
          <ac:chgData name="Josephine Hoffheinz" userId="e0f5c9e3-43ea-4b53-8ebb-53a75749d87d" providerId="ADAL" clId="{B2FDC49F-CEA4-4EBA-92CC-9CF63C59944D}" dt="2021-11-09T10:53:28.437" v="7"/>
          <ac:spMkLst>
            <pc:docMk/>
            <pc:sldMk cId="844035255" sldId="261"/>
            <ac:spMk id="30" creationId="{A3D9A2F4-AB91-43E1-ABF7-EF52442A28FB}"/>
          </ac:spMkLst>
        </pc:spChg>
        <pc:spChg chg="add mod">
          <ac:chgData name="Josephine Hoffheinz" userId="e0f5c9e3-43ea-4b53-8ebb-53a75749d87d" providerId="ADAL" clId="{B2FDC49F-CEA4-4EBA-92CC-9CF63C59944D}" dt="2021-11-09T10:53:28.437" v="7"/>
          <ac:spMkLst>
            <pc:docMk/>
            <pc:sldMk cId="844035255" sldId="261"/>
            <ac:spMk id="31" creationId="{77906AE0-7816-4F2B-9E18-CFB2ADA52C81}"/>
          </ac:spMkLst>
        </pc:spChg>
      </pc:sldChg>
      <pc:sldMasterChg chg="modSldLayout">
        <pc:chgData name="Josephine Hoffheinz" userId="e0f5c9e3-43ea-4b53-8ebb-53a75749d87d" providerId="ADAL" clId="{B2FDC49F-CEA4-4EBA-92CC-9CF63C59944D}" dt="2021-11-09T10:46:10.295" v="6" actId="14100"/>
        <pc:sldMasterMkLst>
          <pc:docMk/>
          <pc:sldMasterMk cId="2168357150" sldId="2147483648"/>
        </pc:sldMasterMkLst>
        <pc:sldLayoutChg chg="addSp delSp modSp mod">
          <pc:chgData name="Josephine Hoffheinz" userId="e0f5c9e3-43ea-4b53-8ebb-53a75749d87d" providerId="ADAL" clId="{B2FDC49F-CEA4-4EBA-92CC-9CF63C59944D}" dt="2021-11-09T10:46:10.295" v="6" actId="14100"/>
          <pc:sldLayoutMkLst>
            <pc:docMk/>
            <pc:sldMasterMk cId="2168357150" sldId="2147483648"/>
            <pc:sldLayoutMk cId="2262708777" sldId="2147483722"/>
          </pc:sldLayoutMkLst>
          <pc:spChg chg="del">
            <ac:chgData name="Josephine Hoffheinz" userId="e0f5c9e3-43ea-4b53-8ebb-53a75749d87d" providerId="ADAL" clId="{B2FDC49F-CEA4-4EBA-92CC-9CF63C59944D}" dt="2021-11-09T10:45:51.963" v="0" actId="478"/>
            <ac:spMkLst>
              <pc:docMk/>
              <pc:sldMasterMk cId="2168357150" sldId="2147483648"/>
              <pc:sldLayoutMk cId="2262708777" sldId="2147483722"/>
              <ac:spMk id="2" creationId="{6A73B165-69D5-430F-A012-2D6978D5D641}"/>
            </ac:spMkLst>
          </pc:spChg>
          <pc:spChg chg="add mod">
            <ac:chgData name="Josephine Hoffheinz" userId="e0f5c9e3-43ea-4b53-8ebb-53a75749d87d" providerId="ADAL" clId="{B2FDC49F-CEA4-4EBA-92CC-9CF63C59944D}" dt="2021-11-09T10:45:57.083" v="2" actId="1076"/>
            <ac:spMkLst>
              <pc:docMk/>
              <pc:sldMasterMk cId="2168357150" sldId="2147483648"/>
              <pc:sldLayoutMk cId="2262708777" sldId="2147483722"/>
              <ac:spMk id="55" creationId="{0D82A0DA-A038-43AE-AABF-5884DBD8ABFF}"/>
            </ac:spMkLst>
          </pc:spChg>
          <pc:spChg chg="add mod">
            <ac:chgData name="Josephine Hoffheinz" userId="e0f5c9e3-43ea-4b53-8ebb-53a75749d87d" providerId="ADAL" clId="{B2FDC49F-CEA4-4EBA-92CC-9CF63C59944D}" dt="2021-11-09T10:45:57.083" v="2" actId="1076"/>
            <ac:spMkLst>
              <pc:docMk/>
              <pc:sldMasterMk cId="2168357150" sldId="2147483648"/>
              <pc:sldLayoutMk cId="2262708777" sldId="2147483722"/>
              <ac:spMk id="57" creationId="{D205AFD1-A352-4D8C-A092-93D35FC341CE}"/>
            </ac:spMkLst>
          </pc:spChg>
          <pc:spChg chg="add mod">
            <ac:chgData name="Josephine Hoffheinz" userId="e0f5c9e3-43ea-4b53-8ebb-53a75749d87d" providerId="ADAL" clId="{B2FDC49F-CEA4-4EBA-92CC-9CF63C59944D}" dt="2021-11-09T10:45:57.083" v="2" actId="1076"/>
            <ac:spMkLst>
              <pc:docMk/>
              <pc:sldMasterMk cId="2168357150" sldId="2147483648"/>
              <pc:sldLayoutMk cId="2262708777" sldId="2147483722"/>
              <ac:spMk id="60" creationId="{3B391430-DC11-4FDE-AE0D-88CAD5BE484C}"/>
            </ac:spMkLst>
          </pc:spChg>
          <pc:spChg chg="add mod">
            <ac:chgData name="Josephine Hoffheinz" userId="e0f5c9e3-43ea-4b53-8ebb-53a75749d87d" providerId="ADAL" clId="{B2FDC49F-CEA4-4EBA-92CC-9CF63C59944D}" dt="2021-11-09T10:45:57.083" v="2" actId="1076"/>
            <ac:spMkLst>
              <pc:docMk/>
              <pc:sldMasterMk cId="2168357150" sldId="2147483648"/>
              <pc:sldLayoutMk cId="2262708777" sldId="2147483722"/>
              <ac:spMk id="63" creationId="{576ED4FF-02B7-48A9-8EF8-49CB19A09041}"/>
            </ac:spMkLst>
          </pc:spChg>
          <pc:spChg chg="add del mod">
            <ac:chgData name="Josephine Hoffheinz" userId="e0f5c9e3-43ea-4b53-8ebb-53a75749d87d" providerId="ADAL" clId="{B2FDC49F-CEA4-4EBA-92CC-9CF63C59944D}" dt="2021-11-09T10:45:59.691" v="3" actId="478"/>
            <ac:spMkLst>
              <pc:docMk/>
              <pc:sldMasterMk cId="2168357150" sldId="2147483648"/>
              <pc:sldLayoutMk cId="2262708777" sldId="2147483722"/>
              <ac:spMk id="65" creationId="{ED93D402-E88B-4A39-806C-D1FF3F968692}"/>
            </ac:spMkLst>
          </pc:spChg>
          <pc:spChg chg="add mod">
            <ac:chgData name="Josephine Hoffheinz" userId="e0f5c9e3-43ea-4b53-8ebb-53a75749d87d" providerId="ADAL" clId="{B2FDC49F-CEA4-4EBA-92CC-9CF63C59944D}" dt="2021-11-09T10:46:10.295" v="6" actId="14100"/>
            <ac:spMkLst>
              <pc:docMk/>
              <pc:sldMasterMk cId="2168357150" sldId="2147483648"/>
              <pc:sldLayoutMk cId="2262708777" sldId="2147483722"/>
              <ac:spMk id="70" creationId="{22E82D4C-61ED-4140-98E3-7F3BB6AEE97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B7A9B76-3834-4B89-80C6-932A1EBB62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a16="http://schemas.microsoft.com/office/drawing/2014/main" id="{3742427D-1210-4A1E-9CBB-E7B3EB7293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598300-BDE5-47BA-A613-9A996A0C62A7}" type="datetimeFigureOut">
              <a:rPr lang="en-GB" smtClean="0"/>
              <a:t>09/11/2021</a:t>
            </a:fld>
            <a:endParaRPr lang="en-GB"/>
          </a:p>
        </p:txBody>
      </p:sp>
      <p:sp>
        <p:nvSpPr>
          <p:cNvPr id="4" name="Fußzeilenplatzhalter 3">
            <a:extLst>
              <a:ext uri="{FF2B5EF4-FFF2-40B4-BE49-F238E27FC236}">
                <a16:creationId xmlns:a16="http://schemas.microsoft.com/office/drawing/2014/main" id="{A3F10A85-68FF-4604-8CA8-FC453E169A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a:extLst>
              <a:ext uri="{FF2B5EF4-FFF2-40B4-BE49-F238E27FC236}">
                <a16:creationId xmlns:a16="http://schemas.microsoft.com/office/drawing/2014/main" id="{FDCA3C1B-B44B-4592-B7BC-9221606162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4F397D-7F81-46E1-8A0B-BFD5EC2CC7A2}" type="slidenum">
              <a:rPr lang="en-GB" smtClean="0"/>
              <a:t>‹Nr.›</a:t>
            </a:fld>
            <a:endParaRPr lang="en-GB"/>
          </a:p>
        </p:txBody>
      </p:sp>
    </p:spTree>
    <p:extLst>
      <p:ext uri="{BB962C8B-B14F-4D97-AF65-F5344CB8AC3E}">
        <p14:creationId xmlns:p14="http://schemas.microsoft.com/office/powerpoint/2010/main" val="5541674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A8A40A9-0869-8644-87A4-664131DB3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67631" y="1959838"/>
            <a:ext cx="2633524" cy="2633524"/>
          </a:xfrm>
          <a:prstGeom prst="rect">
            <a:avLst/>
          </a:prstGeom>
        </p:spPr>
      </p:pic>
      <p:pic>
        <p:nvPicPr>
          <p:cNvPr id="4" name="Grafik 3" descr="Ein Bild, das Ball, sitzend, Raum enthält.&#10;&#10;Automatisch generierte Beschreibung">
            <a:extLst>
              <a:ext uri="{FF2B5EF4-FFF2-40B4-BE49-F238E27FC236}">
                <a16:creationId xmlns:a16="http://schemas.microsoft.com/office/drawing/2014/main" id="{12F1852D-AF46-2E49-BF78-C9F28402A3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Medium" panose="020B0603050601040103" pitchFamily="34" charset="0"/>
              <a:ea typeface="+mn-ea"/>
              <a:cs typeface="+mn-cs"/>
            </a:endParaRPr>
          </a:p>
        </p:txBody>
      </p:sp>
      <p:sp>
        <p:nvSpPr>
          <p:cNvPr id="2" name="Textfeld 1">
            <a:extLst>
              <a:ext uri="{FF2B5EF4-FFF2-40B4-BE49-F238E27FC236}">
                <a16:creationId xmlns:a16="http://schemas.microsoft.com/office/drawing/2014/main" id="{5D8E2AD8-48DF-424F-970A-60547D9A51F8}"/>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DEUTSCHLAND 4.0</a:t>
            </a: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4435132" y="3814280"/>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4429497" y="3129291"/>
            <a:ext cx="48832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Sustainability</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Transformation </a:t>
            </a:r>
            <a:r>
              <a:rPr kumimoji="0" lang="de-DE" sz="2000" b="0" i="0" u="none" strike="noStrike" kern="1200" cap="none" spc="300" normalizeH="0" baseline="0" dirty="0" err="1">
                <a:ln>
                  <a:noFill/>
                </a:ln>
                <a:solidFill>
                  <a:schemeClr val="tx1">
                    <a:lumMod val="75000"/>
                    <a:lumOff val="25000"/>
                  </a:schemeClr>
                </a:solidFill>
                <a:effectLst/>
                <a:uLnTx/>
                <a:uFillTx/>
                <a:latin typeface="Apercu Pro Medium" panose="02000606040000020004" pitchFamily="50" charset="0"/>
                <a:ea typeface="+mn-ea"/>
                <a:cs typeface="+mn-cs"/>
              </a:rPr>
              <a:t>meets</a:t>
            </a: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 Banking</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3908762"/>
          </a:xfrm>
          <a:prstGeom prst="rect">
            <a:avLst/>
          </a:prstGeom>
        </p:spPr>
        <p:txBody>
          <a:bodyPr wrap="square" anchor="t">
            <a:spAutoFit/>
          </a:bodyPr>
          <a:lstStyle/>
          <a:p>
            <a:pPr algn="just">
              <a:defRPr/>
            </a:pPr>
            <a:r>
              <a:rPr lang="de-DE" sz="1400" b="0" dirty="0">
                <a:latin typeface="Apercu Pro" panose="020B0503050601040103" pitchFamily="34" charset="0"/>
              </a:rPr>
              <a:t>Liebe </a:t>
            </a:r>
            <a:r>
              <a:rPr lang="de-DE" sz="1400" b="0" dirty="0" err="1">
                <a:latin typeface="Apercu Pro" panose="020B0503050601040103" pitchFamily="34" charset="0"/>
              </a:rPr>
              <a:t>Teilnehmer:Innen</a:t>
            </a:r>
            <a:r>
              <a:rPr lang="de-DE" sz="1400" b="0" dirty="0">
                <a:latin typeface="Apercu Pro" panose="020B0503050601040103" pitchFamily="34" charset="0"/>
              </a:rPr>
              <a:t>,</a:t>
            </a:r>
          </a:p>
          <a:p>
            <a:pPr algn="just">
              <a:defRPr/>
            </a:pPr>
            <a:r>
              <a:rPr lang="de-DE" sz="1400" b="0" dirty="0">
                <a:latin typeface="Apercu Pro" panose="020B0503050601040103" pitchFamily="34" charset="0"/>
              </a:rPr>
              <a:t>Der Use Case Steller hat euch im Briefing verschiedene Leitfragen vorgegeben. Diese müssen nicht alle zwangsläufig beantwortet werden, sondern dienen auch als Orientierung und Inspiration. Im Folgenden findet ihr noch einmal die Use Case spezifischen Leitfragen aus dem Briefing:</a:t>
            </a:r>
          </a:p>
          <a:p>
            <a:pPr marL="0" lvl="0" indent="0" algn="just">
              <a:buFont typeface="Arial" panose="020B0604020202020204" pitchFamily="34" charset="0"/>
              <a:buNone/>
              <a:defRPr/>
            </a:pPr>
            <a:endParaRPr lang="de-DE" sz="1200" b="1" dirty="0">
              <a:latin typeface="Apercu Pro" panose="020B0503050601040103" pitchFamily="34" charset="0"/>
            </a:endParaRPr>
          </a:p>
          <a:p>
            <a:pPr marL="0" lvl="0" indent="0" algn="just">
              <a:buFont typeface="Arial" panose="020B0604020202020204" pitchFamily="34" charset="0"/>
              <a:buNone/>
              <a:defRPr/>
            </a:pPr>
            <a:endParaRPr lang="de-DE" sz="1200" b="1" dirty="0">
              <a:latin typeface="Apercu Pro" panose="020B0503050601040103" pitchFamily="34" charset="0"/>
            </a:endParaRPr>
          </a:p>
          <a:p>
            <a:pPr marL="0" lvl="0" indent="0" algn="just">
              <a:buFont typeface="Arial" panose="020B0604020202020204" pitchFamily="34" charset="0"/>
              <a:buNone/>
              <a:defRPr/>
            </a:pPr>
            <a:r>
              <a:rPr lang="de-DE" sz="1400" b="1" dirty="0">
                <a:latin typeface="Apercu Pro" panose="020B0503050601040103" pitchFamily="34" charset="0"/>
              </a:rPr>
              <a:t>Analyse</a:t>
            </a:r>
          </a:p>
          <a:p>
            <a:pPr marL="0" lvl="0" indent="0" algn="just">
              <a:buFont typeface="Arial" panose="020B0604020202020204" pitchFamily="34" charset="0"/>
              <a:buNone/>
              <a:defRPr/>
            </a:pPr>
            <a:endParaRPr lang="de-DE" sz="1400" b="0" dirty="0">
              <a:latin typeface="Apercu Pro" panose="020B0503050601040103" pitchFamily="34" charset="0"/>
            </a:endParaRPr>
          </a:p>
          <a:p>
            <a:pPr marL="285750" lvl="0" indent="-285750" algn="just">
              <a:buFont typeface="Arial" panose="020B0604020202020204" pitchFamily="34" charset="0"/>
              <a:buChar char="•"/>
              <a:defRPr/>
            </a:pPr>
            <a:r>
              <a:rPr lang="de-DE" sz="1400" b="0" dirty="0">
                <a:latin typeface="Apercu Pro" panose="020B0503050601040103" pitchFamily="34" charset="0"/>
              </a:rPr>
              <a:t>Vor welchen Herausforderungen stehen KMUs bezüglich einer nachhaltigen Transformation ihrer Geschäftsmodelle und Lieferketten? </a:t>
            </a:r>
          </a:p>
          <a:p>
            <a:pPr marL="285750" lvl="0" indent="-285750" algn="just">
              <a:buFont typeface="Arial" panose="020B0604020202020204" pitchFamily="34" charset="0"/>
              <a:buChar char="•"/>
              <a:defRPr/>
            </a:pPr>
            <a:r>
              <a:rPr lang="de-DE" sz="1400" b="0" dirty="0">
                <a:latin typeface="Apercu Pro" panose="020B0503050601040103" pitchFamily="34" charset="0"/>
              </a:rPr>
              <a:t>Welche Risiken und Needs ergeben sich im Hinblick auf immer relevanter werdende ESG-Faktoren?</a:t>
            </a:r>
          </a:p>
          <a:p>
            <a:pPr marL="285750" lvl="0" indent="-285750" algn="just">
              <a:buFont typeface="Arial" panose="020B0604020202020204" pitchFamily="34" charset="0"/>
              <a:buChar char="•"/>
              <a:defRPr/>
            </a:pPr>
            <a:r>
              <a:rPr lang="de-DE" sz="1400" b="0" dirty="0">
                <a:latin typeface="Apercu Pro" panose="020B0503050601040103" pitchFamily="34" charset="0"/>
              </a:rPr>
              <a:t>Auf welche ESG-Herausforderung(en) wollt ihr euch fokussieren? Auf spezielle Aspekte des Lieferkettengesetzes? Besonders zentrale Punkte des EU-Klima- und energiepolitischen Rahmens bis 2030? Auf einen ganz anderen Aspekt?</a:t>
            </a:r>
          </a:p>
          <a:p>
            <a:pPr marL="285750" lvl="0" indent="-285750" algn="just">
              <a:buFont typeface="Arial" panose="020B0604020202020204" pitchFamily="34" charset="0"/>
              <a:buChar char="•"/>
              <a:defRPr/>
            </a:pPr>
            <a:r>
              <a:rPr lang="de-DE" sz="1400" b="0" dirty="0">
                <a:latin typeface="Apercu Pro" panose="020B0503050601040103" pitchFamily="34" charset="0"/>
              </a:rPr>
              <a:t>Welche Risiken und Needs ergeben sich durch unternehmerische Sorgfaltspflichten im Rahmen des Lieferkettengesetzes?</a:t>
            </a:r>
          </a:p>
          <a:p>
            <a:pPr marL="285750" lvl="0" indent="-285750" algn="just">
              <a:buFont typeface="Arial" panose="020B0604020202020204" pitchFamily="34" charset="0"/>
              <a:buChar char="•"/>
              <a:defRPr/>
            </a:pPr>
            <a:r>
              <a:rPr lang="de-DE" sz="1400" b="0" dirty="0">
                <a:latin typeface="Apercu Pro" panose="020B0503050601040103" pitchFamily="34" charset="0"/>
              </a:rPr>
              <a:t>Wie kann die LBBW von neuartigen Service Bundles profitieren, z.B. im Hinblick auf neue Erträge, eine bessere Wettbewerbsfähigkeit im Vergleich zu anderen Banken, Vorteile bei der EK-Unterlegung und Refinanzierungskosten durch ein nachhaltiges Geschäftsportfolio, etc.?</a:t>
            </a:r>
          </a:p>
          <a:p>
            <a:pPr algn="just">
              <a:defRPr/>
            </a:pPr>
            <a:endParaRPr lang="de-DE" sz="1400" b="0" dirty="0">
              <a:latin typeface="Apercu Pro" panose="020B0503050601040103" pitchFamily="34" charset="0"/>
            </a:endParaRP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3703578"/>
          </a:xfrm>
          <a:prstGeom prst="rect">
            <a:avLst/>
          </a:prstGeom>
        </p:spPr>
        <p:txBody>
          <a:bodyPr wrap="square" anchor="t">
            <a:spAutoFit/>
          </a:bodyPr>
          <a:lstStyle/>
          <a:p>
            <a:pPr marL="0" lvl="0" indent="0" algn="just">
              <a:buFont typeface="Arial" panose="020B0604020202020204" pitchFamily="34" charset="0"/>
              <a:buNone/>
              <a:defRPr/>
            </a:pPr>
            <a:r>
              <a:rPr lang="de-DE" sz="1400" b="1" dirty="0">
                <a:latin typeface="Apercu Pro" panose="020B0503050601040103" pitchFamily="34" charset="0"/>
              </a:rPr>
              <a:t>Solution</a:t>
            </a:r>
          </a:p>
          <a:p>
            <a:pPr marL="0" lvl="0" indent="0" algn="just">
              <a:buFont typeface="Arial" panose="020B0604020202020204" pitchFamily="34" charset="0"/>
              <a:buNone/>
              <a:defRPr/>
            </a:pPr>
            <a:endParaRPr lang="de-DE" sz="1400" b="1" dirty="0">
              <a:latin typeface="Apercu Pro" panose="020B0503050601040103" pitchFamily="34" charset="0"/>
            </a:endParaRPr>
          </a:p>
          <a:p>
            <a:pPr marL="285750" lvl="0" indent="-285750" algn="just" defTabSz="914400" rtl="0" eaLnBrk="1" latinLnBrk="0" hangingPunct="1">
              <a:buFont typeface="Arial" panose="020B0604020202020204" pitchFamily="34" charset="0"/>
              <a:buChar char="•"/>
              <a:defRPr/>
            </a:pPr>
            <a:r>
              <a:rPr lang="de-DE" sz="1400" b="0" kern="1200" dirty="0">
                <a:solidFill>
                  <a:schemeClr val="tx1"/>
                </a:solidFill>
                <a:latin typeface="Apercu Pro" panose="020B0503050601040103" pitchFamily="34" charset="0"/>
                <a:ea typeface="+mn-ea"/>
                <a:cs typeface="+mn-cs"/>
              </a:rPr>
              <a:t>Was sind mögliche Pain-</a:t>
            </a:r>
            <a:r>
              <a:rPr lang="de-DE" sz="1400" b="0" kern="1200" dirty="0" err="1">
                <a:solidFill>
                  <a:schemeClr val="tx1"/>
                </a:solidFill>
                <a:latin typeface="Apercu Pro" panose="020B0503050601040103" pitchFamily="34" charset="0"/>
                <a:ea typeface="+mn-ea"/>
                <a:cs typeface="+mn-cs"/>
              </a:rPr>
              <a:t>Reliever</a:t>
            </a:r>
            <a:r>
              <a:rPr lang="de-DE" sz="1400" b="0" kern="1200" dirty="0">
                <a:solidFill>
                  <a:schemeClr val="tx1"/>
                </a:solidFill>
                <a:latin typeface="Apercu Pro" panose="020B0503050601040103" pitchFamily="34" charset="0"/>
                <a:ea typeface="+mn-ea"/>
                <a:cs typeface="+mn-cs"/>
              </a:rPr>
              <a:t> und </a:t>
            </a:r>
            <a:r>
              <a:rPr lang="de-DE" sz="1400" b="0" kern="1200" dirty="0" err="1">
                <a:solidFill>
                  <a:schemeClr val="tx1"/>
                </a:solidFill>
                <a:latin typeface="Apercu Pro" panose="020B0503050601040103" pitchFamily="34" charset="0"/>
                <a:ea typeface="+mn-ea"/>
                <a:cs typeface="+mn-cs"/>
              </a:rPr>
              <a:t>Gain-Creators</a:t>
            </a:r>
            <a:r>
              <a:rPr lang="de-DE" sz="1400" b="0" kern="1200" dirty="0">
                <a:solidFill>
                  <a:schemeClr val="tx1"/>
                </a:solidFill>
                <a:latin typeface="Apercu Pro" panose="020B0503050601040103" pitchFamily="34" charset="0"/>
                <a:ea typeface="+mn-ea"/>
                <a:cs typeface="+mn-cs"/>
              </a:rPr>
              <a:t>, mit denen man Schmerzpunkten und Wünschen von KMUs begegnen kann?</a:t>
            </a:r>
          </a:p>
          <a:p>
            <a:pPr marL="285750" lvl="0" indent="-285750" algn="just" defTabSz="914400" rtl="0" eaLnBrk="1" latinLnBrk="0" hangingPunct="1">
              <a:buFont typeface="Arial" panose="020B0604020202020204" pitchFamily="34" charset="0"/>
              <a:buChar char="•"/>
              <a:defRPr/>
            </a:pPr>
            <a:r>
              <a:rPr lang="de-DE" sz="1400" b="0" kern="1200" dirty="0">
                <a:solidFill>
                  <a:schemeClr val="tx1"/>
                </a:solidFill>
                <a:latin typeface="Apercu Pro" panose="020B0503050601040103" pitchFamily="34" charset="0"/>
                <a:ea typeface="+mn-ea"/>
                <a:cs typeface="+mn-cs"/>
              </a:rPr>
              <a:t>Welche digitalen Lösungen könnte es geben und welches Geschäftsmodell lässt sich damit verbinden?  </a:t>
            </a:r>
          </a:p>
          <a:p>
            <a:pPr marL="285750" lvl="0" indent="-285750" algn="just" defTabSz="914400" rtl="0" eaLnBrk="1" latinLnBrk="0" hangingPunct="1">
              <a:buFont typeface="Arial" panose="020B0604020202020204" pitchFamily="34" charset="0"/>
              <a:buChar char="•"/>
              <a:defRPr/>
            </a:pPr>
            <a:r>
              <a:rPr lang="de-DE" sz="1400" b="0" kern="1200" dirty="0">
                <a:solidFill>
                  <a:schemeClr val="tx1"/>
                </a:solidFill>
                <a:latin typeface="Apercu Pro" panose="020B0503050601040103" pitchFamily="34" charset="0"/>
                <a:ea typeface="+mn-ea"/>
                <a:cs typeface="+mn-cs"/>
              </a:rPr>
              <a:t>Mit welchen ESG-Service-Bundles im Bereich Finanzierung und Transaktion kann eine erfolgreiche </a:t>
            </a:r>
            <a:r>
              <a:rPr lang="de-DE" sz="1400" b="0" kern="1200" dirty="0" err="1">
                <a:solidFill>
                  <a:schemeClr val="tx1"/>
                </a:solidFill>
                <a:latin typeface="Apercu Pro" panose="020B0503050601040103" pitchFamily="34" charset="0"/>
                <a:ea typeface="+mn-ea"/>
                <a:cs typeface="+mn-cs"/>
              </a:rPr>
              <a:t>Sustainability</a:t>
            </a:r>
            <a:r>
              <a:rPr lang="de-DE" sz="1400" b="0" kern="1200" dirty="0">
                <a:solidFill>
                  <a:schemeClr val="tx1"/>
                </a:solidFill>
                <a:latin typeface="Apercu Pro" panose="020B0503050601040103" pitchFamily="34" charset="0"/>
                <a:ea typeface="+mn-ea"/>
                <a:cs typeface="+mn-cs"/>
              </a:rPr>
              <a:t>-Transformation adressiert werden?</a:t>
            </a:r>
          </a:p>
          <a:p>
            <a:pPr marL="285750" lvl="0" indent="-285750" algn="just" defTabSz="914400" rtl="0" eaLnBrk="1" latinLnBrk="0" hangingPunct="1">
              <a:lnSpc>
                <a:spcPts val="1200"/>
              </a:lnSpc>
              <a:spcAft>
                <a:spcPts val="800"/>
              </a:spcAft>
              <a:buFont typeface="Arial" panose="020B0604020202020204" pitchFamily="34" charset="0"/>
              <a:buChar char="•"/>
              <a:defRPr/>
            </a:pPr>
            <a:r>
              <a:rPr lang="de-DE" sz="1400" b="0" kern="1200" dirty="0">
                <a:solidFill>
                  <a:schemeClr val="tx1"/>
                </a:solidFill>
                <a:latin typeface="Apercu Pro" panose="020B0503050601040103" pitchFamily="34" charset="0"/>
                <a:ea typeface="+mn-ea"/>
                <a:cs typeface="+mn-cs"/>
              </a:rPr>
              <a:t>Wie können bspw. ESG-relevante Risiken überwacht und adressiert werden? </a:t>
            </a:r>
          </a:p>
          <a:p>
            <a:pPr marL="285750" lvl="0" indent="-285750" algn="just" defTabSz="914400" rtl="0" eaLnBrk="1" latinLnBrk="0" hangingPunct="1">
              <a:lnSpc>
                <a:spcPts val="1200"/>
              </a:lnSpc>
              <a:spcAft>
                <a:spcPts val="800"/>
              </a:spcAft>
              <a:buFont typeface="Arial" panose="020B0604020202020204" pitchFamily="34" charset="0"/>
              <a:buChar char="•"/>
              <a:defRPr/>
            </a:pPr>
            <a:r>
              <a:rPr lang="de-DE" sz="1400" b="0" kern="1200" dirty="0">
                <a:solidFill>
                  <a:schemeClr val="tx1"/>
                </a:solidFill>
                <a:latin typeface="Apercu Pro" panose="020B0503050601040103" pitchFamily="34" charset="0"/>
                <a:ea typeface="+mn-ea"/>
                <a:cs typeface="+mn-cs"/>
              </a:rPr>
              <a:t>Welche Möglichkeiten der Finanzierung kann den KMUs geboten werden, um die ESG-Transformation zu unterstützen? </a:t>
            </a:r>
          </a:p>
          <a:p>
            <a:pPr marL="285750" lvl="0" indent="-285750" algn="just" defTabSz="914400" rtl="0" eaLnBrk="1" latinLnBrk="0" hangingPunct="1">
              <a:lnSpc>
                <a:spcPts val="1200"/>
              </a:lnSpc>
              <a:spcAft>
                <a:spcPts val="800"/>
              </a:spcAft>
              <a:buFont typeface="Arial" panose="020B0604020202020204" pitchFamily="34" charset="0"/>
              <a:buChar char="•"/>
              <a:defRPr/>
            </a:pPr>
            <a:r>
              <a:rPr lang="de-DE" sz="1400" b="0" kern="1200" dirty="0">
                <a:solidFill>
                  <a:schemeClr val="tx1"/>
                </a:solidFill>
                <a:latin typeface="Apercu Pro" panose="020B0503050601040103" pitchFamily="34" charset="0"/>
                <a:ea typeface="+mn-ea"/>
                <a:cs typeface="+mn-cs"/>
              </a:rPr>
              <a:t>Welche Finanzprodukte können für KMU-Kunden entwickelt werden, um deren ESG-Transformation zu voranzutreiben?</a:t>
            </a:r>
          </a:p>
          <a:p>
            <a:pPr marL="285750" lvl="0" indent="-285750" algn="just" defTabSz="914400" rtl="0" eaLnBrk="1" latinLnBrk="0" hangingPunct="1">
              <a:lnSpc>
                <a:spcPts val="1200"/>
              </a:lnSpc>
              <a:spcAft>
                <a:spcPts val="800"/>
              </a:spcAft>
              <a:buFont typeface="Arial" panose="020B0604020202020204" pitchFamily="34" charset="0"/>
              <a:buChar char="•"/>
              <a:defRPr/>
            </a:pPr>
            <a:r>
              <a:rPr lang="de-DE" sz="1400" b="0" kern="1200" dirty="0">
                <a:solidFill>
                  <a:schemeClr val="tx1"/>
                </a:solidFill>
                <a:latin typeface="Apercu Pro" panose="020B0503050601040103" pitchFamily="34" charset="0"/>
                <a:ea typeface="+mn-ea"/>
                <a:cs typeface="+mn-cs"/>
              </a:rPr>
              <a:t>Welche Arten von Finanzierungsinstrumenten bieten Chancen für neue ESG-Finanzprodukte?</a:t>
            </a:r>
          </a:p>
          <a:p>
            <a:pPr marL="285750" lvl="0" indent="-285750" algn="just" defTabSz="914400" rtl="0" eaLnBrk="1" latinLnBrk="0" hangingPunct="1">
              <a:buFont typeface="Arial" panose="020B0604020202020204" pitchFamily="34" charset="0"/>
              <a:buChar char="•"/>
              <a:defRPr/>
            </a:pPr>
            <a:r>
              <a:rPr lang="de-DE" sz="1400" b="0" kern="1200" dirty="0">
                <a:solidFill>
                  <a:schemeClr val="tx1"/>
                </a:solidFill>
                <a:latin typeface="Apercu Pro" panose="020B0503050601040103" pitchFamily="34" charset="0"/>
                <a:ea typeface="+mn-ea"/>
                <a:cs typeface="+mn-cs"/>
              </a:rPr>
              <a:t>Welche digitalen Tools können für die konkrete Ausgestaltung von ESG-Finanzprodukten genutzt werden (z.B. Blockchain Lösungen, Apps, Business Models, Plattformen etc.)?</a:t>
            </a:r>
          </a:p>
          <a:p>
            <a:pPr algn="just">
              <a:defRPr/>
            </a:pPr>
            <a:endParaRPr lang="de-DE" sz="1400" b="0" dirty="0">
              <a:latin typeface="Apercu Pro" panose="020B0503050601040103" pitchFamily="34" charset="0"/>
            </a:endParaRPr>
          </a:p>
          <a:p>
            <a:pPr algn="just">
              <a:defRPr/>
            </a:pPr>
            <a:endParaRPr lang="de-DE" sz="1400" b="0" dirty="0">
              <a:latin typeface="Apercu Pro" panose="020B0503050601040103" pitchFamily="34" charset="0"/>
            </a:endParaRPr>
          </a:p>
          <a:p>
            <a:pPr algn="just">
              <a:defRPr/>
            </a:pPr>
            <a:r>
              <a:rPr lang="de-DE" sz="1400" b="0" dirty="0">
                <a:latin typeface="Apercu Pro" panose="020B0503050601040103" pitchFamily="34" charset="0"/>
              </a:rPr>
              <a:t>Das vollständige Briefing mit allen Informationen, Inhalten und Vorgaben findet ihr auf app.ekipa.de</a:t>
            </a:r>
            <a:endParaRPr lang="de-DE" sz="1400" b="0" u="sng" dirty="0">
              <a:solidFill>
                <a:schemeClr val="tx1"/>
              </a:solidFill>
              <a:latin typeface="Apercu Pro" panose="020B0503050601040103" pitchFamily="34" charset="0"/>
            </a:endParaRPr>
          </a:p>
        </p:txBody>
      </p:sp>
      <p:sp>
        <p:nvSpPr>
          <p:cNvPr id="9" name="Textfeld 8">
            <a:extLst>
              <a:ext uri="{FF2B5EF4-FFF2-40B4-BE49-F238E27FC236}">
                <a16:creationId xmlns:a16="http://schemas.microsoft.com/office/drawing/2014/main" id="{41384CFD-75F4-4EC2-BC54-C2E62756AC5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LEITFRAGEN</a:t>
            </a:r>
          </a:p>
        </p:txBody>
      </p:sp>
      <p:sp>
        <p:nvSpPr>
          <p:cNvPr id="11" name="Textfeld 10">
            <a:extLst>
              <a:ext uri="{FF2B5EF4-FFF2-40B4-BE49-F238E27FC236}">
                <a16:creationId xmlns:a16="http://schemas.microsoft.com/office/drawing/2014/main" id="{C4330972-668F-4E37-BF5C-14EAAFB4BD6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D624D8DA-EEE2-4A02-9267-49633FC0E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7158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Bringt eure Idee auf den Punkt! Gebt uns einen kurzen Elevator-Pitch zu eurer Idee, fasst euer Konzept kurz zusammen (max. 500 Zeichen exkl. Leerzeichen).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BF06F9F6-E3EF-4F17-AF61-D137C8AF33F2}"/>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4D68CC3C-3F09-4298-BDA6-E66A5EE7C07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515E03CF-AC56-42FC-A377-8D98B2FEDE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konkreten Probleme habt ihr identifiziert, die ihr mit eurer Lösung adressieren wollt? Welche Stakeholder sind von diesen Problemen betroffen?</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4D1C01F1-8032-4941-A3A0-4088CF90D460}"/>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IDENTIFIZIERTES PROBLEM</a:t>
            </a:r>
          </a:p>
        </p:txBody>
      </p:sp>
      <p:sp>
        <p:nvSpPr>
          <p:cNvPr id="19" name="Textfeld 18">
            <a:extLst>
              <a:ext uri="{FF2B5EF4-FFF2-40B4-BE49-F238E27FC236}">
                <a16:creationId xmlns:a16="http://schemas.microsoft.com/office/drawing/2014/main" id="{EF444094-7AB7-4690-B08D-1F67E4BC96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78981236-2DBD-42D3-AE88-EFB15169E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Beschreibt euren Ansatz detaillierter und beachtet dabei die Leitfragen, die das Unternehmen hinter dem Use Case gestellt hat. Gerne könnt ihr eure Lösung auch mit Grafiken und visuellen Aspekten beschreiben bzw. ergänzen. </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22" name="Textfeld 21">
            <a:extLst>
              <a:ext uri="{FF2B5EF4-FFF2-40B4-BE49-F238E27FC236}">
                <a16:creationId xmlns:a16="http://schemas.microsoft.com/office/drawing/2014/main" id="{2F89881A-7553-46FF-83C0-288D168B574F}"/>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ANSATZ IM DETAIL</a:t>
            </a:r>
          </a:p>
        </p:txBody>
      </p:sp>
      <p:sp>
        <p:nvSpPr>
          <p:cNvPr id="23" name="Textfeld 22">
            <a:extLst>
              <a:ext uri="{FF2B5EF4-FFF2-40B4-BE49-F238E27FC236}">
                <a16:creationId xmlns:a16="http://schemas.microsoft.com/office/drawing/2014/main" id="{51CE4093-43A7-45C6-9554-619B3F04EBE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4" name="Grafik 23" descr="Ein Bild, das Ball, sitzend, Raum enthält.&#10;&#10;Automatisch generierte Beschreibung">
            <a:extLst>
              <a:ext uri="{FF2B5EF4-FFF2-40B4-BE49-F238E27FC236}">
                <a16:creationId xmlns:a16="http://schemas.microsoft.com/office/drawing/2014/main" id="{BEE2F52E-00B4-496B-81F3-B276AC635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Welche Bedürfnisse haben die betroffenen Stakeholder? Was ist die Konsequenz, wenn das Problem nicht gelöst wird?</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dirty="0"/>
          </a:p>
        </p:txBody>
      </p:sp>
      <p:sp>
        <p:nvSpPr>
          <p:cNvPr id="10" name="Textfeld 9">
            <a:extLst>
              <a:ext uri="{FF2B5EF4-FFF2-40B4-BE49-F238E27FC236}">
                <a16:creationId xmlns:a16="http://schemas.microsoft.com/office/drawing/2014/main" id="{B790FB21-4005-40A3-BD45-E6A984DC8FED}"/>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STAKEHOLDER-ANALYSE</a:t>
            </a:r>
          </a:p>
        </p:txBody>
      </p:sp>
      <p:sp>
        <p:nvSpPr>
          <p:cNvPr id="12" name="Textfeld 11">
            <a:extLst>
              <a:ext uri="{FF2B5EF4-FFF2-40B4-BE49-F238E27FC236}">
                <a16:creationId xmlns:a16="http://schemas.microsoft.com/office/drawing/2014/main" id="{8957BA02-79CC-4282-94C3-A4EF9C37468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descr="Ein Bild, das Ball, sitzend, Raum enthält.&#10;&#10;Automatisch generierte Beschreibung">
            <a:extLst>
              <a:ext uri="{FF2B5EF4-FFF2-40B4-BE49-F238E27FC236}">
                <a16:creationId xmlns:a16="http://schemas.microsoft.com/office/drawing/2014/main" id="{D78CE7E4-BDA6-41D6-A9CF-A3B0F6146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00720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Inwiefern ist eure Lösung innovativ? Worin unterscheidet sich eure Lösung von bereits bekannten Konzepten?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753333E-BACF-47B4-852F-87B5D508E9D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INNOVATIONSGRAD</a:t>
            </a:r>
          </a:p>
        </p:txBody>
      </p:sp>
      <p:sp>
        <p:nvSpPr>
          <p:cNvPr id="13" name="Textfeld 12">
            <a:extLst>
              <a:ext uri="{FF2B5EF4-FFF2-40B4-BE49-F238E27FC236}">
                <a16:creationId xmlns:a16="http://schemas.microsoft.com/office/drawing/2014/main" id="{FE812665-4BF1-40B0-9918-4D7B2F3C964B}"/>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97EE352-A881-4222-9B2C-BE1ECA000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ndat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Wo seht ihr eine </a:t>
            </a:r>
            <a:r>
              <a:rPr lang="de-DE" sz="1400" b="0" dirty="0" err="1">
                <a:latin typeface="Apercu Pro" panose="020B0503050601040103" pitchFamily="34" charset="0"/>
                <a:cs typeface="Times New Roman" panose="02020603050405020304" pitchFamily="18" charset="0"/>
              </a:rPr>
              <a:t>Monetarisierungsmöglichkeit</a:t>
            </a:r>
            <a:r>
              <a:rPr lang="de-DE" sz="1400" b="0" dirty="0">
                <a:latin typeface="Apercu Pro" panose="020B0503050601040103" pitchFamily="34" charset="0"/>
                <a:cs typeface="Times New Roman" panose="02020603050405020304" pitchFamily="18" charset="0"/>
              </a:rPr>
              <a:t> für diesen Ansatz? Was könnte der potenzielle Markt eurer Lösung sein?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C7652EA0-1F60-41B7-A1AC-7249A83AF0BE}"/>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BUSINESS CASE</a:t>
            </a:r>
          </a:p>
        </p:txBody>
      </p:sp>
      <p:sp>
        <p:nvSpPr>
          <p:cNvPr id="13" name="Textfeld 12">
            <a:extLst>
              <a:ext uri="{FF2B5EF4-FFF2-40B4-BE49-F238E27FC236}">
                <a16:creationId xmlns:a16="http://schemas.microsoft.com/office/drawing/2014/main" id="{F1DA4D85-B457-4673-B66C-DF6DA105100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82E43A92-6588-434B-AB83-480A5F611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6361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percu Pro" panose="020B0503050601040103" pitchFamily="34" charset="0"/>
                <a:cs typeface="Times New Roman" panose="02020603050405020304" pitchFamily="18" charset="0"/>
              </a:rPr>
              <a:t>Blick in die Zukunft: Wie würde eine optimale Umsetzung eures Konzeptes aussehen? Welche Hürden müssen dabei überwunden werden?</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6EE87F81-E394-47AD-A2DE-1A07CF76AD09}"/>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AUSBLICK</a:t>
            </a:r>
          </a:p>
        </p:txBody>
      </p:sp>
      <p:sp>
        <p:nvSpPr>
          <p:cNvPr id="13" name="Textfeld 12">
            <a:extLst>
              <a:ext uri="{FF2B5EF4-FFF2-40B4-BE49-F238E27FC236}">
                <a16:creationId xmlns:a16="http://schemas.microsoft.com/office/drawing/2014/main" id="{0ACEA42E-A14D-40B9-8F29-CD7469CEFC72}"/>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DDDF95CA-07DE-46C8-997B-BA99BD731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Wie sehen die nächsten Entwicklungsschritte eurer Lösung aus? Welche Unterstützung wünscht ihr euch während der Ausarbeitungsphase vom Use Case Steller oder den Lufthansa-Coaches bzw. welche Inhalte würden euch weiterhelfen? </a:t>
            </a:r>
            <a:endParaRPr lang="de-DE" sz="1400" b="0" dirty="0">
              <a:latin typeface="Apercu Pro" panose="020B0503050601040103" pitchFamily="34" charset="0"/>
            </a:endParaRPr>
          </a:p>
        </p:txBody>
      </p:sp>
      <p:sp>
        <p:nvSpPr>
          <p:cNvPr id="12" name="Textfeld 11">
            <a:extLst>
              <a:ext uri="{FF2B5EF4-FFF2-40B4-BE49-F238E27FC236}">
                <a16:creationId xmlns:a16="http://schemas.microsoft.com/office/drawing/2014/main" id="{7866F88C-AA03-4A72-A959-00A29014045B}"/>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SUPPORT</a:t>
            </a:r>
          </a:p>
        </p:txBody>
      </p:sp>
      <p:sp>
        <p:nvSpPr>
          <p:cNvPr id="13" name="Textfeld 12">
            <a:extLst>
              <a:ext uri="{FF2B5EF4-FFF2-40B4-BE49-F238E27FC236}">
                <a16:creationId xmlns:a16="http://schemas.microsoft.com/office/drawing/2014/main" id="{BCF4F240-656E-4717-BA49-51457A05A10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descr="Ein Bild, das Ball, sitzend, Raum enthält.&#10;&#10;Automatisch generierte Beschreibung">
            <a:extLst>
              <a:ext uri="{FF2B5EF4-FFF2-40B4-BE49-F238E27FC236}">
                <a16:creationId xmlns:a16="http://schemas.microsoft.com/office/drawing/2014/main" id="{FD5BE662-7893-46B9-9B97-A86A0F0D3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6547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percu Pro" panose="020B0503050601040103" pitchFamily="34" charset="0"/>
            </a:endParaRP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616648"/>
          </a:xfrm>
          <a:prstGeom prst="rect">
            <a:avLst/>
          </a:prstGeom>
        </p:spPr>
        <p:txBody>
          <a:bodyPr wrap="square" anchor="t">
            <a:spAutoFit/>
          </a:bodyPr>
          <a:lstStyle/>
          <a:p>
            <a:pPr algn="just">
              <a:defRPr/>
            </a:pPr>
            <a:r>
              <a:rPr lang="de-DE" sz="1400" dirty="0">
                <a:latin typeface="Apercu Pro" panose="020B0503050601040103" pitchFamily="34" charset="0"/>
              </a:rPr>
              <a:t>Liebe </a:t>
            </a:r>
            <a:r>
              <a:rPr lang="de-DE" sz="1400" dirty="0" err="1">
                <a:latin typeface="Apercu Pro" panose="020B0503050601040103" pitchFamily="34" charset="0"/>
              </a:rPr>
              <a:t>Teilnehmer:Innen</a:t>
            </a:r>
            <a:r>
              <a:rPr lang="de-DE" sz="1400" dirty="0">
                <a:latin typeface="Apercu Pro" panose="020B0503050601040103" pitchFamily="34" charset="0"/>
              </a:rPr>
              <a: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Dieses Dokument soll euch dabei helfen, eure Ansätze für die DEUTSCHLAND 4.0 Challenge zu entwickeln und zu strukturieren. </a:t>
            </a:r>
          </a:p>
          <a:p>
            <a:pPr algn="just">
              <a:defRPr/>
            </a:pPr>
            <a:endParaRPr lang="de-DE" sz="1400" dirty="0">
              <a:latin typeface="Apercu Pro" panose="020B0503050601040103" pitchFamily="34" charset="0"/>
            </a:endParaRPr>
          </a:p>
          <a:p>
            <a:pPr algn="just">
              <a:defRPr/>
            </a:pPr>
            <a:r>
              <a:rPr lang="de-DE" sz="1400" b="1" dirty="0">
                <a:latin typeface="Apercu Pro" panose="020B0503050601040103" pitchFamily="34" charset="0"/>
              </a:rPr>
              <a:t>Bitte beachtet:</a:t>
            </a:r>
          </a:p>
          <a:p>
            <a:pPr algn="just">
              <a:defRPr/>
            </a:pPr>
            <a:r>
              <a:rPr lang="de-DE" sz="1400" dirty="0">
                <a:solidFill>
                  <a:srgbClr val="FF0000"/>
                </a:solidFill>
                <a:latin typeface="Apercu Pro" panose="020B0503050601040103" pitchFamily="34" charset="0"/>
              </a:rPr>
              <a:t>Deadline für die Einreichung ist der 21. Dezember 2021 um 23:59:59 Uhr. </a:t>
            </a:r>
          </a:p>
          <a:p>
            <a:pPr algn="just">
              <a:defRPr/>
            </a:pPr>
            <a:r>
              <a:rPr lang="de-DE" sz="1400" dirty="0">
                <a:latin typeface="Apercu Pro" panose="020B0503050601040103" pitchFamily="34" charset="0"/>
              </a:rPr>
              <a:t>Bitte reicht das vollständige Submission Template bis zu diesem Termin über die ekipa-Plattform ein. </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Fragen zur Teilnahme oder Einreichung haben, könnt Ihr uns gerne jederzeit kontaktieren:</a:t>
            </a:r>
          </a:p>
          <a:p>
            <a:pPr algn="just">
              <a:defRPr/>
            </a:pPr>
            <a:endParaRPr lang="de-DE" sz="1400" dirty="0">
              <a:latin typeface="Apercu Pro" panose="020B0503050601040103" pitchFamily="34" charset="0"/>
              <a:hlinkClick r:id="rId2"/>
            </a:endParaRPr>
          </a:p>
          <a:p>
            <a:pPr algn="just">
              <a:defRPr/>
            </a:pPr>
            <a:r>
              <a:rPr lang="de-DE" sz="1400" dirty="0">
                <a:latin typeface="Apercu Pro" panose="020B0503050601040103" pitchFamily="34" charset="0"/>
                <a:hlinkClick r:id="rId2"/>
              </a:rPr>
              <a:t>Josephine.hoffheinz@ekipa.de</a:t>
            </a:r>
            <a:endParaRPr lang="de-DE" sz="1400" dirty="0">
              <a:latin typeface="Apercu Pro" panose="020B0503050601040103" pitchFamily="34" charset="0"/>
            </a:endParaRPr>
          </a:p>
          <a:p>
            <a:pPr algn="just">
              <a:defRPr/>
            </a:pPr>
            <a:r>
              <a:rPr lang="de-DE" sz="1400" dirty="0">
                <a:latin typeface="Apercu Pro" panose="020B0503050601040103" pitchFamily="34" charset="0"/>
              </a:rPr>
              <a:t>Betreff: DEUTSCHLAND 4.0</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Ihr könnt auch zusätzliche Materialien wie Pitch Decks, Mockups, Videos oder andere wichtige Ressourcen auf der Plattform einreichen, um euer Submission Template zu unterstützen.</a:t>
            </a:r>
            <a:endParaRPr lang="de-DE" sz="1400" b="1" dirty="0">
              <a:latin typeface="Apercu Pro" panose="020B0503050601040103" pitchFamily="34" charset="0"/>
            </a:endParaRPr>
          </a:p>
          <a:p>
            <a:pPr algn="just">
              <a:defRPr/>
            </a:pPr>
            <a:endParaRPr lang="de-DE" sz="1400" dirty="0">
              <a:latin typeface="Apercu Pro" panose="020B0503050601040103" pitchFamily="34" charset="0"/>
            </a:endParaRPr>
          </a:p>
          <a:p>
            <a:pPr algn="just">
              <a:defRPr/>
            </a:pPr>
            <a:r>
              <a:rPr lang="de-DE" sz="1400" dirty="0">
                <a:latin typeface="Apercu Pro" panose="020B05030506010401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400" dirty="0">
              <a:latin typeface="Apercu Pro" panose="020B0503050601040103" pitchFamily="34" charset="0"/>
            </a:endParaRPr>
          </a:p>
        </p:txBody>
      </p:sp>
      <p:sp>
        <p:nvSpPr>
          <p:cNvPr id="9" name="Textfeld 8">
            <a:extLst>
              <a:ext uri="{FF2B5EF4-FFF2-40B4-BE49-F238E27FC236}">
                <a16:creationId xmlns:a16="http://schemas.microsoft.com/office/drawing/2014/main" id="{174F02B9-E5CC-4FE7-B03C-3AC6EE686E33}"/>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ALLGEMEINE INFORMATION</a:t>
            </a:r>
          </a:p>
        </p:txBody>
      </p:sp>
      <p:sp>
        <p:nvSpPr>
          <p:cNvPr id="11" name="Textfeld 10">
            <a:extLst>
              <a:ext uri="{FF2B5EF4-FFF2-40B4-BE49-F238E27FC236}">
                <a16:creationId xmlns:a16="http://schemas.microsoft.com/office/drawing/2014/main" id="{3A337333-7BE7-41A9-B322-99269B6F6AE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descr="Ein Bild, das Ball, sitzend, Raum enthält.&#10;&#10;Automatisch generierte Beschreibung">
            <a:extLst>
              <a:ext uri="{FF2B5EF4-FFF2-40B4-BE49-F238E27FC236}">
                <a16:creationId xmlns:a16="http://schemas.microsoft.com/office/drawing/2014/main" id="{C1496936-415F-47C9-8645-CAC8540A9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Du brauchst mehr Platz? Copy &amp; Paste diese Slide um weiterzuschreiben!</a:t>
            </a:r>
            <a:r>
              <a:rPr lang="de-DE" sz="1200" b="1" dirty="0">
                <a:latin typeface="Apercu Pro" panose="020B0503050601040103" pitchFamily="34" charset="0"/>
                <a:cs typeface="Times New Roman" panose="02020603050405020304" pitchFamily="18" charset="0"/>
              </a:rPr>
              <a:t> </a:t>
            </a:r>
            <a:endParaRPr lang="de-DE" sz="1600" b="1" dirty="0">
              <a:latin typeface="Apercu Pro" panose="020B0503050601040103" pitchFamily="34" charset="0"/>
            </a:endParaRPr>
          </a:p>
        </p:txBody>
      </p:sp>
      <p:pic>
        <p:nvPicPr>
          <p:cNvPr id="3" name="Grafik 2" descr="Ein Bild, das Ball, sitzend, Raum enthält.&#10;&#10;Automatisch generierte Beschreibung">
            <a:extLst>
              <a:ext uri="{FF2B5EF4-FFF2-40B4-BE49-F238E27FC236}">
                <a16:creationId xmlns:a16="http://schemas.microsoft.com/office/drawing/2014/main" id="{1076413D-F8BF-4D2D-ACAC-A2ECCFC13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16" name="Grafik 15" descr="Ein Bild, das Ball, sitzend, Raum enthält.&#10;&#10;Automatisch generierte Beschreibung">
            <a:extLst>
              <a:ext uri="{FF2B5EF4-FFF2-40B4-BE49-F238E27FC236}">
                <a16:creationId xmlns:a16="http://schemas.microsoft.com/office/drawing/2014/main" id="{2EB3CAE2-64E0-6C42-9A3D-0E474C244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9" name="Grafik 8" descr="Ein Bild, das Ball, sitzend, Raum enthält.&#10;&#10;Automatisch generierte Beschreibung">
            <a:extLst>
              <a:ext uri="{FF2B5EF4-FFF2-40B4-BE49-F238E27FC236}">
                <a16:creationId xmlns:a16="http://schemas.microsoft.com/office/drawing/2014/main" id="{8C961B7B-A12B-E248-88CA-B0BB80E31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TEAM</a:t>
            </a: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643330" y="1392168"/>
            <a:ext cx="1568773"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Nachname &amp; Vorname:</a:t>
            </a:r>
            <a:endParaRPr lang="de-DE" sz="1400" b="0" i="0" dirty="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(freiwillig):</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Alter:</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5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56" name="Textfeld 55">
            <a:extLst>
              <a:ext uri="{FF2B5EF4-FFF2-40B4-BE49-F238E27FC236}">
                <a16:creationId xmlns:a16="http://schemas.microsoft.com/office/drawing/2014/main" id="{0DC1E156-976A-411A-8693-96055D71A7E7}"/>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58" name="Textfeld 57">
            <a:extLst>
              <a:ext uri="{FF2B5EF4-FFF2-40B4-BE49-F238E27FC236}">
                <a16:creationId xmlns:a16="http://schemas.microsoft.com/office/drawing/2014/main" id="{3EE951CB-2E1A-4B5F-A219-A4152682267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59" name="Grafik 58" descr="Ein Bild, das Ball, sitzend, Raum enthält.&#10;&#10;Automatisch generierte Beschreibung">
            <a:extLst>
              <a:ext uri="{FF2B5EF4-FFF2-40B4-BE49-F238E27FC236}">
                <a16:creationId xmlns:a16="http://schemas.microsoft.com/office/drawing/2014/main" id="{857B916B-4B6A-46AA-8E7C-EDDB88A2F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
        <p:nvSpPr>
          <p:cNvPr id="55" name="Textfeld 69">
            <a:extLst>
              <a:ext uri="{FF2B5EF4-FFF2-40B4-BE49-F238E27FC236}">
                <a16:creationId xmlns:a16="http://schemas.microsoft.com/office/drawing/2014/main" id="{0D82A0DA-A038-43AE-AABF-5884DBD8ABFF}"/>
              </a:ext>
            </a:extLst>
          </p:cNvPr>
          <p:cNvSpPr txBox="1"/>
          <p:nvPr userDrawn="1"/>
        </p:nvSpPr>
        <p:spPr>
          <a:xfrm>
            <a:off x="639768" y="2426949"/>
            <a:ext cx="10435716" cy="58477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tx1">
                    <a:lumMod val="75000"/>
                    <a:lumOff val="25000"/>
                  </a:schemeClr>
                </a:solidFill>
                <a:latin typeface="Apercu Pro" panose="020B0503050601040103" pitchFamily="34" charset="0"/>
              </a:rPr>
              <a:t>Jedes Teammitglied muss auf unserer Plattform </a:t>
            </a:r>
            <a:r>
              <a:rPr lang="de-DE" sz="1600" dirty="0">
                <a:solidFill>
                  <a:srgbClr val="E5296B"/>
                </a:solidFill>
                <a:latin typeface="Apercu Pro" panose="020B0503050601040103" pitchFamily="34" charset="0"/>
              </a:rPr>
              <a:t>app.ekipa.de </a:t>
            </a:r>
            <a:r>
              <a:rPr lang="de-DE" sz="1600" dirty="0">
                <a:solidFill>
                  <a:schemeClr val="tx1">
                    <a:lumMod val="75000"/>
                    <a:lumOff val="25000"/>
                  </a:schemeClr>
                </a:solidFill>
                <a:latin typeface="Apercu Pro" panose="020B0503050601040103" pitchFamily="34" charset="0"/>
              </a:rPr>
              <a:t>mit einer gültigen E-Mail-Adresse, an welche wir alle Informationen während der Challenge senden werden, registriert sein.</a:t>
            </a:r>
          </a:p>
        </p:txBody>
      </p:sp>
      <p:sp>
        <p:nvSpPr>
          <p:cNvPr id="57" name="Rechteck 56">
            <a:extLst>
              <a:ext uri="{FF2B5EF4-FFF2-40B4-BE49-F238E27FC236}">
                <a16:creationId xmlns:a16="http://schemas.microsoft.com/office/drawing/2014/main" id="{D205AFD1-A352-4D8C-A092-93D35FC341CE}"/>
              </a:ext>
            </a:extLst>
          </p:cNvPr>
          <p:cNvSpPr/>
          <p:nvPr userDrawn="1"/>
        </p:nvSpPr>
        <p:spPr>
          <a:xfrm>
            <a:off x="643330" y="1882328"/>
            <a:ext cx="3205463" cy="338554"/>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1 Telefonnummer pro Team:</a:t>
            </a:r>
            <a:endParaRPr lang="de-DE" sz="1600" b="0" dirty="0">
              <a:solidFill>
                <a:schemeClr val="tx1">
                  <a:lumMod val="75000"/>
                  <a:lumOff val="25000"/>
                </a:schemeClr>
              </a:solidFill>
              <a:latin typeface="Apercu Pro Medium" panose="02000606040000020004" pitchFamily="50" charset="0"/>
            </a:endParaRPr>
          </a:p>
        </p:txBody>
      </p:sp>
      <p:sp>
        <p:nvSpPr>
          <p:cNvPr id="60" name="Rechteck: abgerundete Ecken 59">
            <a:extLst>
              <a:ext uri="{FF2B5EF4-FFF2-40B4-BE49-F238E27FC236}">
                <a16:creationId xmlns:a16="http://schemas.microsoft.com/office/drawing/2014/main" id="{3B391430-DC11-4FDE-AE0D-88CAD5BE484C}"/>
              </a:ext>
            </a:extLst>
          </p:cNvPr>
          <p:cNvSpPr/>
          <p:nvPr userDrawn="1"/>
        </p:nvSpPr>
        <p:spPr>
          <a:xfrm>
            <a:off x="3790604" y="1874803"/>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63" name="Textplatzhalter 46">
            <a:extLst>
              <a:ext uri="{FF2B5EF4-FFF2-40B4-BE49-F238E27FC236}">
                <a16:creationId xmlns:a16="http://schemas.microsoft.com/office/drawing/2014/main" id="{576ED4FF-02B7-48A9-8EF8-49CB19A09041}"/>
              </a:ext>
            </a:extLst>
          </p:cNvPr>
          <p:cNvSpPr>
            <a:spLocks noGrp="1"/>
          </p:cNvSpPr>
          <p:nvPr userDrawn="1"/>
        </p:nvSpPr>
        <p:spPr>
          <a:xfrm>
            <a:off x="3790604" y="1867497"/>
            <a:ext cx="7299529" cy="338315"/>
          </a:xfrm>
          <a:prstGeom prst="rect">
            <a:avLst/>
          </a:prstGeom>
        </p:spPr>
        <p:txBody>
          <a:bodyPr vert="horz" lIns="91440" tIns="45720" rIns="91440" bIns="4572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de-DE" dirty="0"/>
          </a:p>
        </p:txBody>
      </p:sp>
      <p:sp>
        <p:nvSpPr>
          <p:cNvPr id="70" name="Textplatzhalter 46">
            <a:extLst>
              <a:ext uri="{FF2B5EF4-FFF2-40B4-BE49-F238E27FC236}">
                <a16:creationId xmlns:a16="http://schemas.microsoft.com/office/drawing/2014/main" id="{22E82D4C-61ED-4140-98E3-7F3BB6AEE977}"/>
              </a:ext>
            </a:extLst>
          </p:cNvPr>
          <p:cNvSpPr>
            <a:spLocks noGrp="1"/>
          </p:cNvSpPr>
          <p:nvPr>
            <p:ph type="body" sz="quarter" idx="45" hasCustomPrompt="1"/>
          </p:nvPr>
        </p:nvSpPr>
        <p:spPr>
          <a:xfrm>
            <a:off x="3790605" y="1872070"/>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2262708777"/>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 Stadt &amp; Land:</a:t>
            </a:r>
            <a:endParaRPr lang="de-DE" sz="1400" b="0" dirty="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Universität &amp; Fachbereich</a:t>
            </a:r>
            <a:endParaRPr lang="de-DE" sz="14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730561" y="1374643"/>
            <a:ext cx="1895266" cy="307777"/>
          </a:xfrm>
          <a:prstGeom prst="rect">
            <a:avLst/>
          </a:prstGeom>
        </p:spPr>
        <p:txBody>
          <a:bodyPr wrap="square">
            <a:spAutoFit/>
          </a:bodyPr>
          <a:lstStyle/>
          <a:p>
            <a:pPr lvl="0">
              <a:defRPr/>
            </a:pPr>
            <a:r>
              <a:rPr lang="de-DE" sz="1400" b="0" dirty="0">
                <a:solidFill>
                  <a:schemeClr val="tx1">
                    <a:lumMod val="75000"/>
                    <a:lumOff val="25000"/>
                  </a:schemeClr>
                </a:solidFill>
                <a:latin typeface="Apercu Pro Medium" panose="02000606040000020004" pitchFamily="50" charset="0"/>
                <a:cs typeface="Times New Roman" panose="02020603050405020304" pitchFamily="18" charset="0"/>
              </a:rPr>
              <a:t>Firma &amp; Beruf</a:t>
            </a:r>
            <a:r>
              <a:rPr lang="de-DE" sz="1400" b="0" dirty="0">
                <a:latin typeface="Apercu Pro Medium" panose="02000606040000020004" pitchFamily="50" charset="0"/>
                <a:cs typeface="Times New Roman" panose="02020603050405020304" pitchFamily="18" charset="0"/>
              </a:rPr>
              <a:t>:</a:t>
            </a:r>
            <a:endParaRPr lang="de-DE" sz="1400" b="0" dirty="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200">
                <a:solidFill>
                  <a:srgbClr val="404040"/>
                </a:solidFill>
                <a:latin typeface="+mj-lt"/>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200">
                <a:solidFill>
                  <a:srgbClr val="404040"/>
                </a:solidFill>
                <a:latin typeface="+mj-lt"/>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200">
                <a:solidFill>
                  <a:srgbClr val="404040"/>
                </a:solidFill>
                <a:latin typeface="+mj-lt"/>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200">
                <a:solidFill>
                  <a:srgbClr val="404040"/>
                </a:solidFill>
                <a:latin typeface="+mj-lt"/>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200">
                <a:solidFill>
                  <a:srgbClr val="404040"/>
                </a:solidFill>
                <a:latin typeface="+mj-lt"/>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200">
                <a:solidFill>
                  <a:srgbClr val="404040"/>
                </a:solidFill>
                <a:latin typeface="+mj-lt"/>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Text hinzufügen</a:t>
            </a:r>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2" name="Grafik 51" descr="Ein Bild, das Ball, sitzend, Raum enthält.&#10;&#10;Automatisch generierte Beschreibung">
            <a:extLst>
              <a:ext uri="{FF2B5EF4-FFF2-40B4-BE49-F238E27FC236}">
                <a16:creationId xmlns:a16="http://schemas.microsoft.com/office/drawing/2014/main" id="{8043C8D3-F25D-4025-9FCA-44849716F6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2432528808"/>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lvl="0">
              <a:defRPr/>
            </a:pPr>
            <a:r>
              <a:rPr lang="de-DE" sz="1200" b="0" dirty="0">
                <a:latin typeface="Apercu Pro" panose="020B0503050601040103" pitchFamily="34" charset="0"/>
                <a:cs typeface="Times New Roman" panose="02020603050405020304" pitchFamily="18" charset="0"/>
              </a:rPr>
              <a:t>Ihr braucht mehr Platz? Kopiert euch einfach die dafür vorgesehene Slide und fügt sie hier ein.</a:t>
            </a:r>
            <a:endParaRPr lang="de-DE" sz="1600" b="1" dirty="0">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dirty="0"/>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725656" cy="523220"/>
          </a:xfrm>
          <a:prstGeom prst="rect">
            <a:avLst/>
          </a:prstGeom>
        </p:spPr>
        <p:txBody>
          <a:bodyPr wrap="square">
            <a:spAutoFit/>
          </a:bodyPr>
          <a:lstStyle/>
          <a:p>
            <a:pPr lvl="0">
              <a:defRPr/>
            </a:pPr>
            <a:r>
              <a:rPr lang="de-DE" sz="1400" b="0" dirty="0">
                <a:latin typeface="Apercu Pro" panose="020B0503050601040103" pitchFamily="34" charset="0"/>
                <a:cs typeface="Times New Roman" panose="02020603050405020304" pitchFamily="18" charset="0"/>
              </a:rPr>
              <a:t>Stelle dich und dein Team kurz vor! Woher kommt ihr? Welche Fähigkeiten bringt ihr mit? Wie spielen eure Fähigkeiten perfekt zusammen? Und was bewegt euch zu einer Teilnahme an der DEUTSCHLAND 4.0 Challenge? </a:t>
            </a:r>
            <a:endParaRPr lang="de-DE" sz="1400" b="0" dirty="0">
              <a:latin typeface="Apercu Pro" panose="020B0503050601040103" pitchFamily="34" charset="0"/>
            </a:endParaRPr>
          </a:p>
        </p:txBody>
      </p:sp>
      <p:sp>
        <p:nvSpPr>
          <p:cNvPr id="17" name="Textfeld 16">
            <a:extLst>
              <a:ext uri="{FF2B5EF4-FFF2-40B4-BE49-F238E27FC236}">
                <a16:creationId xmlns:a16="http://schemas.microsoft.com/office/drawing/2014/main" id="{52C0C9DE-5C0E-4BAD-98DF-DE4D9B443E2C}"/>
              </a:ext>
            </a:extLst>
          </p:cNvPr>
          <p:cNvSpPr txBox="1"/>
          <p:nvPr userDrawn="1"/>
        </p:nvSpPr>
        <p:spPr>
          <a:xfrm>
            <a:off x="1216130"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INFORMATIONEN ÜBER EUER TEAM</a:t>
            </a:r>
          </a:p>
        </p:txBody>
      </p:sp>
      <p:sp>
        <p:nvSpPr>
          <p:cNvPr id="19" name="Textfeld 18">
            <a:extLst>
              <a:ext uri="{FF2B5EF4-FFF2-40B4-BE49-F238E27FC236}">
                <a16:creationId xmlns:a16="http://schemas.microsoft.com/office/drawing/2014/main" id="{F79C604D-9666-4443-9D3E-096C836B8E1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21" name="Grafik 20" descr="Ein Bild, das Ball, sitzend, Raum enthält.&#10;&#10;Automatisch generierte Beschreibung">
            <a:extLst>
              <a:ext uri="{FF2B5EF4-FFF2-40B4-BE49-F238E27FC236}">
                <a16:creationId xmlns:a16="http://schemas.microsoft.com/office/drawing/2014/main" id="{FBA0B765-8748-416B-9250-965CD876FF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952" y="195115"/>
            <a:ext cx="1273636" cy="1259252"/>
          </a:xfrm>
          <a:prstGeom prst="rect">
            <a:avLst/>
          </a:prstGeom>
        </p:spPr>
      </p:pic>
    </p:spTree>
    <p:extLst>
      <p:ext uri="{BB962C8B-B14F-4D97-AF65-F5344CB8AC3E}">
        <p14:creationId xmlns:p14="http://schemas.microsoft.com/office/powerpoint/2010/main" val="139963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descr="Ein Bild, das Ball, sitzend, Raum enthält.&#10;&#10;Automatisch generierte Beschreibung">
            <a:extLst>
              <a:ext uri="{FF2B5EF4-FFF2-40B4-BE49-F238E27FC236}">
                <a16:creationId xmlns:a16="http://schemas.microsoft.com/office/drawing/2014/main" id="{CCC4ABE9-201F-4D40-B53C-2AACACE5E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59" y="780364"/>
            <a:ext cx="5049499" cy="4992472"/>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percu Pro" panose="020B0503050601040103" pitchFamily="34" charset="0"/>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#EUER ANSATZ</a:t>
            </a: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dirty="0">
                <a:ln>
                  <a:noFill/>
                </a:ln>
                <a:solidFill>
                  <a:schemeClr val="tx1">
                    <a:lumMod val="75000"/>
                    <a:lumOff val="25000"/>
                  </a:schemeClr>
                </a:solidFill>
                <a:effectLst/>
                <a:uLnTx/>
                <a:uFillTx/>
                <a:latin typeface="Apercu Pro Medium" panose="02000606040000020004" pitchFamily="50" charset="0"/>
                <a:ea typeface="+mn-ea"/>
                <a:cs typeface="+mn-cs"/>
              </a:rPr>
              <a:t>SUBMISSION TEMPLATE</a:t>
            </a:r>
          </a:p>
        </p:txBody>
      </p:sp>
      <p:sp>
        <p:nvSpPr>
          <p:cNvPr id="8" name="Textplatzhalter 6">
            <a:extLst>
              <a:ext uri="{FF2B5EF4-FFF2-40B4-BE49-F238E27FC236}">
                <a16:creationId xmlns:a16="http://schemas.microsoft.com/office/drawing/2014/main" id="{9839F0A9-7559-4F2E-B4E8-53C26006FCB7}"/>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1">
                <a:latin typeface="+mj-lt"/>
              </a:defRPr>
            </a:lvl1pPr>
          </a:lstStyle>
          <a:p>
            <a:pPr lvl="0"/>
            <a:r>
              <a:rPr lang="de-DE" dirty="0"/>
              <a:t>Titel der Idee hier einfügen</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09.11.2021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2" r:id="rId6"/>
    <p:sldLayoutId id="2147483723" r:id="rId7"/>
    <p:sldLayoutId id="2147483706" r:id="rId8"/>
    <p:sldLayoutId id="2147483667" r:id="rId9"/>
    <p:sldLayoutId id="2147483719" r:id="rId10"/>
    <p:sldLayoutId id="2147483725" r:id="rId11"/>
    <p:sldLayoutId id="2147483708" r:id="rId12"/>
    <p:sldLayoutId id="2147483709" r:id="rId13"/>
    <p:sldLayoutId id="2147483718" r:id="rId14"/>
    <p:sldLayoutId id="2147483724" r:id="rId15"/>
    <p:sldLayoutId id="2147483711" r:id="rId16"/>
    <p:sldLayoutId id="2147483712" r:id="rId17"/>
    <p:sldLayoutId id="2147483713" r:id="rId18"/>
    <p:sldLayoutId id="214748371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6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59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34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CE166E-065B-4A4A-B23B-D3A00922037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26701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BB5B32B-5EDE-42CB-84F3-D1C6EE74D6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84460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382760-24B4-4759-9A0D-ED1D34236B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2805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1031ABE-0CAF-4CFD-AF76-982F641343D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882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7F9C50-7C31-472F-A15E-DE56CEA8B3D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4876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09F755-259F-4B71-9123-73C15B7472D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03841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F8E16-05BC-4092-BD31-0FDE85337E1B}"/>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3487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2EAD5A-1BFB-4177-86B7-4DF139058C58}"/>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598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5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EC9B0D-77DF-4A13-B76E-1193982CB71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4506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0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87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9D9E7A-20A1-49DB-AE9F-3C110C4835C5}"/>
              </a:ext>
            </a:extLst>
          </p:cNvPr>
          <p:cNvSpPr>
            <a:spLocks noGrp="1"/>
          </p:cNvSpPr>
          <p:nvPr>
            <p:ph type="body" sz="quarter" idx="11"/>
          </p:nvPr>
        </p:nvSpPr>
        <p:spPr/>
        <p:txBody>
          <a:bodyPr/>
          <a:lstStyle/>
          <a:p>
            <a:endParaRPr lang="de-DE" dirty="0"/>
          </a:p>
        </p:txBody>
      </p:sp>
      <p:sp>
        <p:nvSpPr>
          <p:cNvPr id="3" name="Textplatzhalter 2">
            <a:extLst>
              <a:ext uri="{FF2B5EF4-FFF2-40B4-BE49-F238E27FC236}">
                <a16:creationId xmlns:a16="http://schemas.microsoft.com/office/drawing/2014/main" id="{1E37797D-CF9E-4D5D-82CE-A57FB4DD9DC6}"/>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219951DD-DC08-4C9D-9D7B-CCB5B1CEACA9}"/>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23B64B3B-E007-44F8-A7A7-46DE2111B178}"/>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B385C2DD-CB2F-48F0-8ADB-402EBE8E3439}"/>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7A98A2F3-ECB3-4EC6-8116-DBC92B11CF33}"/>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B2133AD2-06C4-413D-9A36-26ECF11BF707}"/>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BCEFC748-8B0D-45DC-AEB9-4C0CAA98387C}"/>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2301E22F-656D-4140-96F0-039DD77C611D}"/>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04F647E5-B6F3-4CF3-ADB6-A843FC1F55F8}"/>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CE20AA71-8778-48F1-ACEC-512C8E45C08B}"/>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78CDD235-B59B-4B00-8D81-897AA1FF82D6}"/>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7FD5C83C-442D-4EBA-BCC8-BB1DFA50E0C2}"/>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7973EE12-5029-4B2E-B810-DEC9CBF49C0F}"/>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CD656659-75AB-4156-ACC1-B9722417C00F}"/>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DEA0F001-2B4A-4E67-A543-0642ED0ECBE5}"/>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0E2B8BBD-9A4D-4EC7-8E25-7ADE6D9286B7}"/>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0C0CA25-6083-44A6-8183-156256C875C9}"/>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85067BD6-ED8C-46AB-8E9C-749BCFB69858}"/>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D1A3B8E7-B11C-4399-91F1-CBD6D5719372}"/>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0C250503-7745-400C-A198-AC32498DC730}"/>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BC9A3BB0-2D7D-4C19-91D7-11681E28F55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C4F8853A-B815-40ED-9205-E876FF330819}"/>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1F26CC19-CAE1-4CC7-9F47-98F852E3BE26}"/>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8A1EEED0-C01E-47CD-BFF7-68BF6D9B5425}"/>
              </a:ext>
            </a:extLst>
          </p:cNvPr>
          <p:cNvSpPr>
            <a:spLocks noGrp="1"/>
          </p:cNvSpPr>
          <p:nvPr>
            <p:ph type="body" sz="quarter" idx="44"/>
          </p:nvPr>
        </p:nvSpPr>
        <p:spPr/>
        <p:txBody>
          <a:bodyPr/>
          <a:lstStyle/>
          <a:p>
            <a:endParaRPr lang="de-DE"/>
          </a:p>
        </p:txBody>
      </p:sp>
      <p:sp>
        <p:nvSpPr>
          <p:cNvPr id="29" name="Rechteck: abgerundete Ecken 28">
            <a:extLst>
              <a:ext uri="{FF2B5EF4-FFF2-40B4-BE49-F238E27FC236}">
                <a16:creationId xmlns:a16="http://schemas.microsoft.com/office/drawing/2014/main" id="{F23705DA-94AB-4BD7-BA87-C46F2B2C49A7}"/>
              </a:ext>
            </a:extLst>
          </p:cNvPr>
          <p:cNvSpPr/>
          <p:nvPr/>
        </p:nvSpPr>
        <p:spPr>
          <a:xfrm>
            <a:off x="3790604" y="1874803"/>
            <a:ext cx="728488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latin typeface="+mj-lt"/>
            </a:endParaRPr>
          </a:p>
        </p:txBody>
      </p:sp>
      <p:sp>
        <p:nvSpPr>
          <p:cNvPr id="30" name="Textplatzhalter 46">
            <a:extLst>
              <a:ext uri="{FF2B5EF4-FFF2-40B4-BE49-F238E27FC236}">
                <a16:creationId xmlns:a16="http://schemas.microsoft.com/office/drawing/2014/main" id="{A3D9A2F4-AB91-43E1-ABF7-EF52442A28FB}"/>
              </a:ext>
            </a:extLst>
          </p:cNvPr>
          <p:cNvSpPr>
            <a:spLocks noGrp="1"/>
          </p:cNvSpPr>
          <p:nvPr/>
        </p:nvSpPr>
        <p:spPr>
          <a:xfrm>
            <a:off x="3790604" y="1867497"/>
            <a:ext cx="7299529" cy="338315"/>
          </a:xfrm>
          <a:prstGeom prst="rect">
            <a:avLst/>
          </a:prstGeom>
        </p:spPr>
        <p:txBody>
          <a:bodyPr vert="horz" lIns="91440" tIns="45720" rIns="91440" bIns="4572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de-DE" dirty="0"/>
          </a:p>
        </p:txBody>
      </p:sp>
      <p:sp>
        <p:nvSpPr>
          <p:cNvPr id="31" name="Textplatzhalter 46">
            <a:extLst>
              <a:ext uri="{FF2B5EF4-FFF2-40B4-BE49-F238E27FC236}">
                <a16:creationId xmlns:a16="http://schemas.microsoft.com/office/drawing/2014/main" id="{77906AE0-7816-4F2B-9E18-CFB2ADA52C81}"/>
              </a:ext>
            </a:extLst>
          </p:cNvPr>
          <p:cNvSpPr>
            <a:spLocks noGrp="1"/>
          </p:cNvSpPr>
          <p:nvPr>
            <p:ph type="body" sz="quarter" idx="45" hasCustomPrompt="1"/>
          </p:nvPr>
        </p:nvSpPr>
        <p:spPr>
          <a:xfrm>
            <a:off x="3790605" y="1872070"/>
            <a:ext cx="7284880" cy="338315"/>
          </a:xfrm>
        </p:spPr>
        <p:txBody>
          <a:bodyPr>
            <a:noAutofit/>
          </a:bodyPr>
          <a:lstStyle>
            <a:lvl1pPr marL="0" indent="0">
              <a:buNone/>
              <a:defRPr sz="1600">
                <a:solidFill>
                  <a:schemeClr val="tx1">
                    <a:lumMod val="85000"/>
                    <a:lumOff val="15000"/>
                  </a:schemeClr>
                </a:solidFill>
                <a:latin typeface="+mj-lt"/>
              </a:defRPr>
            </a:lvl1pPr>
          </a:lstStyle>
          <a:p>
            <a:pPr lvl="0"/>
            <a:r>
              <a:rPr lang="de-DE" dirty="0"/>
              <a:t>Text hinzufügen</a:t>
            </a:r>
          </a:p>
        </p:txBody>
      </p:sp>
    </p:spTree>
    <p:extLst>
      <p:ext uri="{BB962C8B-B14F-4D97-AF65-F5344CB8AC3E}">
        <p14:creationId xmlns:p14="http://schemas.microsoft.com/office/powerpoint/2010/main" val="84403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E173FA-61CC-4BE4-88BC-64DFD33E35FD}"/>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F4B61153-C245-45E5-AB1E-CE8F45EA8AA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7EDF861B-92EC-446E-B50D-1F19260B0317}"/>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7E095989-0C92-46F9-87F5-51E36BF01321}"/>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C4C653-6ACD-4F31-A356-4E36D93885F0}"/>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A978439F-9B5E-445D-A3CE-869C9564208F}"/>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37F1D0F3-F6F9-48E8-B7BE-55094D38455F}"/>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24CA20D8-51D9-4814-A800-F3772CBCE247}"/>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EF8F3E1A-1842-4649-8B12-10AA999773AA}"/>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51BCA502-B670-4A23-990B-37A9B59FB5D4}"/>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3C9950D0-E3FD-443F-A768-5717C1D66D41}"/>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2410CEC-8D50-46CB-B048-274313EAD521}"/>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3D854541-52F4-45D8-A8AF-2BA475E0ED2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BA90276-4DC2-4A2B-BAED-6650FAD796CE}"/>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D8916FA2-E3E4-4D3D-81AF-35A80F21FADD}"/>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C36F8A7-0942-42AA-9620-798012279CBC}"/>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AB93FBAD-ED1C-4EF8-8861-3E082EDFF741}"/>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E9E1222B-E027-4A0D-B0FA-1E364EB4DFDC}"/>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D7A8257C-C75C-43F4-ABB0-56A6E55B2CD2}"/>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5F50119B-5AE1-4D95-964D-A56B71E83C34}"/>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620A5DD9-4E95-42C5-9B1F-E11DC2EF416A}"/>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C1F549A8-9815-44F7-BCC0-474990F02A9B}"/>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01629DF5-6827-4FC4-9F9A-BD8ABD04B516}"/>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6BD79AB4-6087-4166-8827-BBC8808DDB2B}"/>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413519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2FF09B-53FF-4E9D-B96B-B2A3C72D5CC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87155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413453-6812-4EBC-ABAC-7B99C23D37C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41143089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24c730-79ca-4eb5-9fee-26c6c4fc7260"/>
    <ds:schemaRef ds:uri="http://www.w3.org/XML/1998/namespace"/>
    <ds:schemaRef ds:uri="http://purl.org/dc/dcmitype/"/>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AE94F60F-272F-4A96-9BBB-B50B729EA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Words>
  <Application>Microsoft Office PowerPoint</Application>
  <PresentationFormat>Breitbild</PresentationFormat>
  <Paragraphs>1</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Josephine Hoffheinz</cp:lastModifiedBy>
  <cp:revision>10</cp:revision>
  <dcterms:created xsi:type="dcterms:W3CDTF">2020-07-08T12:31:02Z</dcterms:created>
  <dcterms:modified xsi:type="dcterms:W3CDTF">2021-11-09T10:53:34Z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