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  <p:sldMasterId id="2147483885" r:id="rId5"/>
  </p:sldMasterIdLst>
  <p:notesMasterIdLst>
    <p:notesMasterId r:id="rId16"/>
  </p:notesMasterIdLst>
  <p:handoutMasterIdLst>
    <p:handoutMasterId r:id="rId17"/>
  </p:handoutMasterIdLst>
  <p:sldIdLst>
    <p:sldId id="294" r:id="rId6"/>
    <p:sldId id="295" r:id="rId7"/>
    <p:sldId id="296" r:id="rId8"/>
    <p:sldId id="297" r:id="rId9"/>
    <p:sldId id="298" r:id="rId10"/>
    <p:sldId id="300" r:id="rId11"/>
    <p:sldId id="305" r:id="rId12"/>
    <p:sldId id="306" r:id="rId13"/>
    <p:sldId id="303" r:id="rId14"/>
    <p:sldId id="304" r:id="rId1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11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044A4280-E3AE-A440-0DB4-F0B21F1EE427}" name="Nico Heby" initials="NH" userId="S::nico@ekipa.de::c88c6920-9e16-4a7e-acac-31863610828a" providerId="AD"/>
  <p188:author id="{65D8A8FA-79AF-5787-AB57-AF145ECF8B18}" name="Lidia Welldeabzghi" initials="LW" userId="S::lidia.welldeabzghi@ekipa.de::6657851c-35d9-4326-b5bf-045b30d4ae0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 Heby" initials="NH" lastIdx="33" clrIdx="0">
    <p:extLst>
      <p:ext uri="{19B8F6BF-5375-455C-9EA6-DF929625EA0E}">
        <p15:presenceInfo xmlns:p15="http://schemas.microsoft.com/office/powerpoint/2012/main" userId="Nico Heby" providerId="None"/>
      </p:ext>
    </p:extLst>
  </p:cmAuthor>
  <p:cmAuthor id="2" name="Justin Gemeri" initials="JG" lastIdx="11" clrIdx="1">
    <p:extLst>
      <p:ext uri="{19B8F6BF-5375-455C-9EA6-DF929625EA0E}">
        <p15:presenceInfo xmlns:p15="http://schemas.microsoft.com/office/powerpoint/2012/main" userId="Justin Gemeri" providerId="None"/>
      </p:ext>
    </p:extLst>
  </p:cmAuthor>
  <p:cmAuthor id="3" name="Robin Rhiel" initials="RR" lastIdx="1" clrIdx="2">
    <p:extLst>
      <p:ext uri="{19B8F6BF-5375-455C-9EA6-DF929625EA0E}">
        <p15:presenceInfo xmlns:p15="http://schemas.microsoft.com/office/powerpoint/2012/main" userId="Robin Rhiel" providerId="None"/>
      </p:ext>
    </p:extLst>
  </p:cmAuthor>
  <p:cmAuthor id="4" name="Sashia Niemeyer" initials="SN" lastIdx="6" clrIdx="3">
    <p:extLst>
      <p:ext uri="{19B8F6BF-5375-455C-9EA6-DF929625EA0E}">
        <p15:presenceInfo xmlns:p15="http://schemas.microsoft.com/office/powerpoint/2012/main" userId="Sashia Niemey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97A"/>
    <a:srgbClr val="246873"/>
    <a:srgbClr val="001751"/>
    <a:srgbClr val="005284"/>
    <a:srgbClr val="B97F8F"/>
    <a:srgbClr val="4F4F4F"/>
    <a:srgbClr val="017CC1"/>
    <a:srgbClr val="000000"/>
    <a:srgbClr val="F49A2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92513-EED9-2A44-81D7-8C6B8D8EC89F}" v="2" dt="2023-10-05T11:30:43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94"/>
  </p:normalViewPr>
  <p:slideViewPr>
    <p:cSldViewPr snapToGrid="0">
      <p:cViewPr varScale="1">
        <p:scale>
          <a:sx n="91" d="100"/>
          <a:sy n="91" d="100"/>
        </p:scale>
        <p:origin x="3432" y="184"/>
      </p:cViewPr>
      <p:guideLst>
        <p:guide orient="horz" pos="4211"/>
        <p:guide pos="4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80" y="48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692088-6A06-4AE1-BA25-2F7999B05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D2B881-AC31-4914-8225-6C2CB7635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C43C-A5B3-40C8-BE1C-4F42044117BF}" type="datetimeFigureOut">
              <a:rPr lang="de-DE" smtClean="0"/>
              <a:t>05.10.23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A1109-1521-40E4-8BC8-0986BD533E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2D0A50-2432-46E4-9C5E-4B48B45F78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BFE0D-32FA-4908-8444-0A97090D9D7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781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3893-BC2E-4FE2-866B-40B72D1FBAB0}" type="datetimeFigureOut">
              <a:rPr lang="de-DE" smtClean="0"/>
              <a:t>05.10.23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A652-34C5-4E86-9D64-B9C94CF5DE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4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>
            <a:extLst>
              <a:ext uri="{FF2B5EF4-FFF2-40B4-BE49-F238E27FC236}">
                <a16:creationId xmlns:a16="http://schemas.microsoft.com/office/drawing/2014/main" id="{1131BA31-8C8C-41AC-B30C-D3A0015254F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B9417A91-9FD5-4F78-8D82-33763CEC8A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65937B7-1DAB-C64F-B5CF-696F5FAC9DCC}"/>
              </a:ext>
            </a:extLst>
          </p:cNvPr>
          <p:cNvSpPr txBox="1"/>
          <p:nvPr userDrawn="1"/>
        </p:nvSpPr>
        <p:spPr>
          <a:xfrm>
            <a:off x="424817" y="1134222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i="0" spc="4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AFAA432-2022-FDAF-A389-D83CB9160C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" t="9031" r="152" b="22834"/>
          <a:stretch/>
        </p:blipFill>
        <p:spPr>
          <a:xfrm>
            <a:off x="-10418" y="2110975"/>
            <a:ext cx="6868418" cy="2634522"/>
          </a:xfrm>
          <a:prstGeom prst="rect">
            <a:avLst/>
          </a:prstGeom>
        </p:spPr>
      </p:pic>
      <p:sp>
        <p:nvSpPr>
          <p:cNvPr id="2" name="Abgerundetes Rechteck 12">
            <a:extLst>
              <a:ext uri="{FF2B5EF4-FFF2-40B4-BE49-F238E27FC236}">
                <a16:creationId xmlns:a16="http://schemas.microsoft.com/office/drawing/2014/main" id="{873C012A-8A16-BCE0-D382-E7A9C5467470}"/>
              </a:ext>
            </a:extLst>
          </p:cNvPr>
          <p:cNvSpPr/>
          <p:nvPr userDrawn="1"/>
        </p:nvSpPr>
        <p:spPr>
          <a:xfrm>
            <a:off x="268661" y="6644185"/>
            <a:ext cx="5084656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Abgerundetes Rechteck 1">
            <a:extLst>
              <a:ext uri="{FF2B5EF4-FFF2-40B4-BE49-F238E27FC236}">
                <a16:creationId xmlns:a16="http://schemas.microsoft.com/office/drawing/2014/main" id="{59A90496-D092-AC11-E031-1B9703CC4C30}"/>
              </a:ext>
            </a:extLst>
          </p:cNvPr>
          <p:cNvSpPr/>
          <p:nvPr userDrawn="1"/>
        </p:nvSpPr>
        <p:spPr>
          <a:xfrm>
            <a:off x="261121" y="6153263"/>
            <a:ext cx="5092195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C44C9107-2680-8B85-1C76-2977EE90E129}"/>
              </a:ext>
            </a:extLst>
          </p:cNvPr>
          <p:cNvCxnSpPr>
            <a:cxnSpLocks/>
          </p:cNvCxnSpPr>
          <p:nvPr userDrawn="1"/>
        </p:nvCxnSpPr>
        <p:spPr>
          <a:xfrm>
            <a:off x="-10418" y="5972251"/>
            <a:ext cx="536373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82248BD-85C2-E9C8-B67D-C9BAE63A2D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148" y="6153263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Team Name 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55519E99-B373-5389-579A-A8AA4D533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3148" y="6644185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Titel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AE7132A-72EA-B037-178C-02C492A1615E}"/>
              </a:ext>
            </a:extLst>
          </p:cNvPr>
          <p:cNvSpPr txBox="1"/>
          <p:nvPr userDrawn="1"/>
        </p:nvSpPr>
        <p:spPr>
          <a:xfrm>
            <a:off x="424817" y="5296970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0" i="0" spc="40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APPROACH</a:t>
            </a:r>
          </a:p>
        </p:txBody>
      </p:sp>
    </p:spTree>
    <p:extLst>
      <p:ext uri="{BB962C8B-B14F-4D97-AF65-F5344CB8AC3E}">
        <p14:creationId xmlns:p14="http://schemas.microsoft.com/office/powerpoint/2010/main" val="292393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140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4481649"/>
            <a:ext cx="5832938" cy="3699296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4462201"/>
            <a:ext cx="5832938" cy="3741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&amp; FUTURE MATERIALS PROGRAM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tell us how you found out about the challenge.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Select one from the following options.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A34B958-A492-4F36-63E2-213ECBE29855}"/>
              </a:ext>
            </a:extLst>
          </p:cNvPr>
          <p:cNvSpPr/>
          <p:nvPr userDrawn="1"/>
        </p:nvSpPr>
        <p:spPr>
          <a:xfrm>
            <a:off x="595509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780D8C3-3818-E48B-0429-48FEB8CF2828}"/>
              </a:ext>
            </a:extLst>
          </p:cNvPr>
          <p:cNvSpPr/>
          <p:nvPr userDrawn="1"/>
        </p:nvSpPr>
        <p:spPr>
          <a:xfrm>
            <a:off x="595506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2902B96-C25E-085A-14C9-BFD225FAC9A5}"/>
              </a:ext>
            </a:extLst>
          </p:cNvPr>
          <p:cNvSpPr/>
          <p:nvPr userDrawn="1"/>
        </p:nvSpPr>
        <p:spPr>
          <a:xfrm>
            <a:off x="595506" y="30848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25234D7D-FCFA-09A3-016C-3AD1E2680B81}"/>
              </a:ext>
            </a:extLst>
          </p:cNvPr>
          <p:cNvSpPr/>
          <p:nvPr userDrawn="1"/>
        </p:nvSpPr>
        <p:spPr>
          <a:xfrm>
            <a:off x="2629515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90419DB1-3666-1516-2D1C-0683A557CBD6}"/>
              </a:ext>
            </a:extLst>
          </p:cNvPr>
          <p:cNvSpPr/>
          <p:nvPr userDrawn="1"/>
        </p:nvSpPr>
        <p:spPr>
          <a:xfrm>
            <a:off x="4663521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9628546-3164-B049-E391-63974A4E23A2}"/>
              </a:ext>
            </a:extLst>
          </p:cNvPr>
          <p:cNvSpPr/>
          <p:nvPr userDrawn="1"/>
        </p:nvSpPr>
        <p:spPr>
          <a:xfrm>
            <a:off x="595507" y="367554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E22EE89-587C-520A-2894-9AC222705034}"/>
              </a:ext>
            </a:extLst>
          </p:cNvPr>
          <p:cNvSpPr/>
          <p:nvPr userDrawn="1"/>
        </p:nvSpPr>
        <p:spPr>
          <a:xfrm>
            <a:off x="2629515" y="2506825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6E53AD45-B8D2-E0AE-CA5A-C6DC11AF79D4}"/>
              </a:ext>
            </a:extLst>
          </p:cNvPr>
          <p:cNvSpPr/>
          <p:nvPr userDrawn="1"/>
        </p:nvSpPr>
        <p:spPr>
          <a:xfrm>
            <a:off x="4663521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6D452DC5-649B-47BE-A54A-5885702B70DA}"/>
              </a:ext>
            </a:extLst>
          </p:cNvPr>
          <p:cNvSpPr/>
          <p:nvPr userDrawn="1"/>
        </p:nvSpPr>
        <p:spPr>
          <a:xfrm>
            <a:off x="2638332" y="30742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EA4EDCCE-61CC-86DD-B9CD-4C8BA3E56B1E}"/>
              </a:ext>
            </a:extLst>
          </p:cNvPr>
          <p:cNvSpPr/>
          <p:nvPr userDrawn="1"/>
        </p:nvSpPr>
        <p:spPr>
          <a:xfrm>
            <a:off x="4663520" y="3078764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48FCA38-B3BF-631D-7343-4D605DC56BED}"/>
              </a:ext>
            </a:extLst>
          </p:cNvPr>
          <p:cNvSpPr/>
          <p:nvPr userDrawn="1"/>
        </p:nvSpPr>
        <p:spPr>
          <a:xfrm>
            <a:off x="2629515" y="3679176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600BDD8-697C-5B8D-32AB-4F682A1E1FEA}"/>
              </a:ext>
            </a:extLst>
          </p:cNvPr>
          <p:cNvSpPr txBox="1"/>
          <p:nvPr userDrawn="1"/>
        </p:nvSpPr>
        <p:spPr>
          <a:xfrm>
            <a:off x="595503" y="190010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Newsletter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A3121A7-B121-2B08-EAD2-EEFDBB123A7B}"/>
              </a:ext>
            </a:extLst>
          </p:cNvPr>
          <p:cNvSpPr txBox="1"/>
          <p:nvPr userDrawn="1"/>
        </p:nvSpPr>
        <p:spPr>
          <a:xfrm>
            <a:off x="622458" y="2497309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Posting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59FA1B-F6F9-1624-8CF5-0BEF92A51809}"/>
              </a:ext>
            </a:extLst>
          </p:cNvPr>
          <p:cNvSpPr txBox="1"/>
          <p:nvPr userDrawn="1"/>
        </p:nvSpPr>
        <p:spPr>
          <a:xfrm>
            <a:off x="595504" y="306117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Instagram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8FC0439-D62E-83FD-CD9D-CBC0FA4D9178}"/>
              </a:ext>
            </a:extLst>
          </p:cNvPr>
          <p:cNvSpPr txBox="1"/>
          <p:nvPr userDrawn="1"/>
        </p:nvSpPr>
        <p:spPr>
          <a:xfrm>
            <a:off x="622459" y="368222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friend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4B18670-9595-9DF2-1121-82E552B7045B}"/>
              </a:ext>
            </a:extLst>
          </p:cNvPr>
          <p:cNvSpPr txBox="1"/>
          <p:nvPr userDrawn="1"/>
        </p:nvSpPr>
        <p:spPr>
          <a:xfrm>
            <a:off x="2629515" y="191033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Website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E21C0ED-C995-C6D9-52F5-AEECB0F24490}"/>
              </a:ext>
            </a:extLst>
          </p:cNvPr>
          <p:cNvSpPr txBox="1"/>
          <p:nvPr userDrawn="1"/>
        </p:nvSpPr>
        <p:spPr>
          <a:xfrm>
            <a:off x="2637412" y="248716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Message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16DCC6E-C829-3CAC-3FCA-59B05631853A}"/>
              </a:ext>
            </a:extLst>
          </p:cNvPr>
          <p:cNvSpPr txBox="1"/>
          <p:nvPr userDrawn="1"/>
        </p:nvSpPr>
        <p:spPr>
          <a:xfrm>
            <a:off x="2587311" y="3074230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Twitter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A3D609-98B2-5CD6-5463-9CA15B202E37}"/>
              </a:ext>
            </a:extLst>
          </p:cNvPr>
          <p:cNvSpPr txBox="1"/>
          <p:nvPr userDrawn="1"/>
        </p:nvSpPr>
        <p:spPr>
          <a:xfrm>
            <a:off x="4663518" y="1900103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Mailing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F498108-E6A3-5647-5D8C-FE0ABB348FB4}"/>
              </a:ext>
            </a:extLst>
          </p:cNvPr>
          <p:cNvSpPr txBox="1"/>
          <p:nvPr userDrawn="1"/>
        </p:nvSpPr>
        <p:spPr>
          <a:xfrm>
            <a:off x="4663519" y="249719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Google Search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2278D17-D2C6-0F02-CDFC-8FB1E4CCF2C7}"/>
              </a:ext>
            </a:extLst>
          </p:cNvPr>
          <p:cNvSpPr txBox="1"/>
          <p:nvPr userDrawn="1"/>
        </p:nvSpPr>
        <p:spPr>
          <a:xfrm>
            <a:off x="4663520" y="3078764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D71F2C3-3214-C6C0-E6A8-69A274B8BCC8}"/>
              </a:ext>
            </a:extLst>
          </p:cNvPr>
          <p:cNvSpPr txBox="1"/>
          <p:nvPr userDrawn="1"/>
        </p:nvSpPr>
        <p:spPr>
          <a:xfrm>
            <a:off x="2587311" y="367554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262550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1944862" y="393667"/>
            <a:ext cx="466544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 &amp; MOTIVATION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Introduce yourself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your team. Who are you and what are 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skills? What is your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motivation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take part in the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challenge? Please feel free to add any additional logos, photos, videos, team pictures or similar. 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10CD11D-924A-4D4C-9837-D76D3FDBBB31}"/>
              </a:ext>
            </a:extLst>
          </p:cNvPr>
          <p:cNvCxnSpPr>
            <a:cxnSpLocks/>
          </p:cNvCxnSpPr>
          <p:nvPr userDrawn="1"/>
        </p:nvCxnSpPr>
        <p:spPr>
          <a:xfrm>
            <a:off x="2015231" y="776711"/>
            <a:ext cx="4331306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57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812009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4734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PROBLEM STATEMENT (max 500 characters)</a:t>
            </a:r>
            <a:b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noProof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problem: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pain-points of the customer are you addressing with your approach?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2">
            <a:extLst>
              <a:ext uri="{FF2B5EF4-FFF2-40B4-BE49-F238E27FC236}">
                <a16:creationId xmlns:a16="http://schemas.microsoft.com/office/drawing/2014/main" id="{BE78DE13-63E2-9E41-3699-165CE6FF35F5}"/>
              </a:ext>
            </a:extLst>
          </p:cNvPr>
          <p:cNvSpPr/>
          <p:nvPr userDrawn="1"/>
        </p:nvSpPr>
        <p:spPr>
          <a:xfrm>
            <a:off x="2053072" y="4335820"/>
            <a:ext cx="42909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ELEVATOR PITCH (max 500 characters)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Bring your solution to the point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 Pitch your concept and showcase how you tackle your defined problem.</a:t>
            </a: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Gerade Verbindung 5">
            <a:extLst>
              <a:ext uri="{FF2B5EF4-FFF2-40B4-BE49-F238E27FC236}">
                <a16:creationId xmlns:a16="http://schemas.microsoft.com/office/drawing/2014/main" id="{575BF800-64A9-C04D-F508-8C58F912126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46839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A687FC9B-3C73-599B-BCD4-A017F61230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480" y="5748123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724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248930"/>
            <a:ext cx="5832938" cy="59543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1" y="428565"/>
            <a:ext cx="437754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is your time to shine: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elaborate on your approach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Can you please provide a visualization of your proposed solution or, ideally, submit a prototype demonstrating the functionality of your solution?</a:t>
            </a:r>
            <a:endParaRPr lang="en-US" sz="1200" b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39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68072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2 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dirty="0"/>
              <a:t>How can we eliminate visible seams and joints?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1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dirty="0"/>
              <a:t>What materials are you proposing to use for a sound-absorbing ceiling system that ensures broad applicability and seamlessly integrates into any space? </a:t>
            </a: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497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046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68072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 PLAN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an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optimal implementation</a:t>
            </a:r>
            <a:r>
              <a:rPr lang="en-US" sz="1200" b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your concept look like? What are possible hurdles that need to be tackled and next steps in the implementation?</a:t>
            </a:r>
            <a:endParaRPr lang="de-DE" sz="1400" b="1" kern="120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3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dirty="0"/>
              <a:t>How can we scale the system so it becomes an affordable and cost-efficient solution?</a:t>
            </a:r>
          </a:p>
          <a:p>
            <a:endParaRPr lang="en-GB" sz="1200" dirty="0"/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497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657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How </a:t>
            </a:r>
            <a:r>
              <a:rPr lang="en-GB" sz="1200" b="1" dirty="0">
                <a:solidFill>
                  <a:schemeClr val="accent2"/>
                </a:solidFill>
              </a:rPr>
              <a:t>would you like to collaborate with Knauf </a:t>
            </a:r>
            <a:r>
              <a:rPr lang="en-GB" sz="1200" dirty="0"/>
              <a:t>to </a:t>
            </a:r>
            <a:r>
              <a:rPr lang="en-GB" sz="1200" b="1" dirty="0">
                <a:solidFill>
                  <a:schemeClr val="accent2"/>
                </a:solidFill>
              </a:rPr>
              <a:t>develop a joint prototype </a:t>
            </a:r>
            <a:r>
              <a:rPr lang="en-GB" sz="1200" dirty="0"/>
              <a:t>during the challenge and </a:t>
            </a:r>
            <a:r>
              <a:rPr lang="en-GB" sz="1200" b="1" dirty="0">
                <a:solidFill>
                  <a:schemeClr val="accent2"/>
                </a:solidFill>
              </a:rPr>
              <a:t>bring the solution to market </a:t>
            </a:r>
            <a:r>
              <a:rPr lang="en-GB" sz="1200" dirty="0"/>
              <a:t>afterwards?</a:t>
            </a: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276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SLIDE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 this slide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want to elaborate further on your solution,</a:t>
            </a: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3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43430" y="8521455"/>
            <a:ext cx="237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26598" y="8521455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Knauf 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  <p:pic>
        <p:nvPicPr>
          <p:cNvPr id="5" name="Grafik 3">
            <a:extLst>
              <a:ext uri="{FF2B5EF4-FFF2-40B4-BE49-F238E27FC236}">
                <a16:creationId xmlns:a16="http://schemas.microsoft.com/office/drawing/2014/main" id="{6F43E619-F134-6773-9B42-3AB645B2F65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4" r="14174"/>
          <a:stretch/>
        </p:blipFill>
        <p:spPr>
          <a:xfrm>
            <a:off x="513960" y="253044"/>
            <a:ext cx="1393969" cy="1095216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7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6" r:id="rId6"/>
    <p:sldLayoutId id="2147483897" r:id="rId7"/>
    <p:sldLayoutId id="2147483894" r:id="rId8"/>
    <p:sldLayoutId id="2147483895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06F3D8B-A6AD-3C13-8D86-C006E5D149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3F3D52-E16C-F117-4DFC-D6220E8B7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9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03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5A45CF-ECA8-8FD4-67D7-02B0B31073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935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864260-D1BA-B7D6-D365-85DBBE101D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3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3872F5-8062-40A7-C875-18E7269197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D46EA-477A-3ABB-95AE-E42271EF1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830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585E5E-0D99-9CAC-0D02-CE8384E107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278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7988B9-F931-3769-38CC-A8E0C02B6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0C43B-B555-0FB9-3913-35E806AE8B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933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8AFB6B-11AC-B561-5FA8-801C04FD2C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978A5-668B-73D3-3930-5798AE7060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36611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D98E29-072E-06BD-68D4-2DE9FD16B2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2885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E38783-61F2-9DF2-CD5D-C241EDBC63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609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7B669D26C8494CA7785679D8B2A5ED" ma:contentTypeVersion="17" ma:contentTypeDescription="Create a new document." ma:contentTypeScope="" ma:versionID="ab438d2076c33911db289554eb3c901e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a60ad370449d2ef546ad581c3c4ff4e8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90EF64-CF4A-46C1-B9EF-FA443A618A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9587F1-CD90-4A2A-AA03-4A2469380955}">
  <ds:schemaRefs>
    <ds:schemaRef ds:uri="http://purl.org/dc/dcmitype/"/>
    <ds:schemaRef ds:uri="http://purl.org/dc/terms/"/>
    <ds:schemaRef ds:uri="http://purl.org/dc/elements/1.1/"/>
    <ds:schemaRef ds:uri="a13041a0-5882-43a7-a09d-61ebda83141c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e24c730-79ca-4eb5-9fee-26c6c4fc7260"/>
  </ds:schemaRefs>
</ds:datastoreItem>
</file>

<file path=customXml/itemProps3.xml><?xml version="1.0" encoding="utf-8"?>
<ds:datastoreItem xmlns:ds="http://schemas.openxmlformats.org/officeDocument/2006/customXml" ds:itemID="{EB36840B-F855-4C77-96B2-0E4ADCBE44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24c730-79ca-4eb5-9fee-26c6c4fc7260"/>
    <ds:schemaRef ds:uri="a13041a0-5882-43a7-a09d-61ebda831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Macintosh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Segoe UI</vt:lpstr>
      <vt:lpstr>Office</vt:lpstr>
      <vt:lpstr>1_Office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Rhiel</dc:creator>
  <cp:lastModifiedBy>Josephine Hoffheinz</cp:lastModifiedBy>
  <cp:revision>3</cp:revision>
  <dcterms:created xsi:type="dcterms:W3CDTF">2020-07-08T12:31:02Z</dcterms:created>
  <dcterms:modified xsi:type="dcterms:W3CDTF">2023-10-05T11:31:44Z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