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81"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63499-4FFB-49CD-BBA8-8C2CF2824663}" v="1" dt="2025-08-04T09:22:03.074"/>
    <p1510:client id="{3EBFBA4E-BD79-4CC9-8CAE-251387F1F774}" v="1" dt="2025-08-05T07:51:26.875"/>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chießer" userId="e7976ada-4d2a-4fe8-ad1e-ae98922fb440" providerId="ADAL" clId="{3EBFBA4E-BD79-4CC9-8CAE-251387F1F774}"/>
    <pc:docChg chg="modSld modMainMaster">
      <pc:chgData name="Alexander Schießer" userId="e7976ada-4d2a-4fe8-ad1e-ae98922fb440" providerId="ADAL" clId="{3EBFBA4E-BD79-4CC9-8CAE-251387F1F774}" dt="2025-08-05T07:51:26.875" v="154"/>
      <pc:docMkLst>
        <pc:docMk/>
      </pc:docMkLst>
      <pc:sldChg chg="modSp mod">
        <pc:chgData name="Alexander Schießer" userId="e7976ada-4d2a-4fe8-ad1e-ae98922fb440" providerId="ADAL" clId="{3EBFBA4E-BD79-4CC9-8CAE-251387F1F774}" dt="2025-08-04T12:02:51.075" v="129" actId="20577"/>
        <pc:sldMkLst>
          <pc:docMk/>
          <pc:sldMk cId="1577499883" sldId="256"/>
        </pc:sldMkLst>
        <pc:spChg chg="mod">
          <ac:chgData name="Alexander Schießer" userId="e7976ada-4d2a-4fe8-ad1e-ae98922fb440" providerId="ADAL" clId="{3EBFBA4E-BD79-4CC9-8CAE-251387F1F774}" dt="2025-08-04T12:02:51.075" v="129" actId="20577"/>
          <ac:spMkLst>
            <pc:docMk/>
            <pc:sldMk cId="1577499883" sldId="256"/>
            <ac:spMk id="4" creationId="{E776DB7E-C9F2-78E4-ED55-3E5ABF5AC29F}"/>
          </ac:spMkLst>
        </pc:spChg>
      </pc:sldChg>
      <pc:sldChg chg="modSp mod">
        <pc:chgData name="Alexander Schießer" userId="e7976ada-4d2a-4fe8-ad1e-ae98922fb440" providerId="ADAL" clId="{3EBFBA4E-BD79-4CC9-8CAE-251387F1F774}" dt="2025-08-05T07:51:26.875" v="154"/>
        <pc:sldMkLst>
          <pc:docMk/>
          <pc:sldMk cId="4101125436" sldId="277"/>
        </pc:sldMkLst>
        <pc:spChg chg="mod">
          <ac:chgData name="Alexander Schießer" userId="e7976ada-4d2a-4fe8-ad1e-ae98922fb440" providerId="ADAL" clId="{3EBFBA4E-BD79-4CC9-8CAE-251387F1F774}" dt="2025-08-05T07:51:26.875" v="154"/>
          <ac:spMkLst>
            <pc:docMk/>
            <pc:sldMk cId="4101125436" sldId="277"/>
            <ac:spMk id="6" creationId="{A2B50033-FA7B-3D44-9C40-AD63FBE1F69D}"/>
          </ac:spMkLst>
        </pc:spChg>
      </pc:sldChg>
      <pc:sldMasterChg chg="modSldLayout">
        <pc:chgData name="Alexander Schießer" userId="e7976ada-4d2a-4fe8-ad1e-ae98922fb440" providerId="ADAL" clId="{3EBFBA4E-BD79-4CC9-8CAE-251387F1F774}" dt="2025-08-04T12:03:32.236" v="152" actId="790"/>
        <pc:sldMasterMkLst>
          <pc:docMk/>
          <pc:sldMasterMk cId="594725491" sldId="2147483648"/>
        </pc:sldMasterMkLst>
        <pc:sldLayoutChg chg="modSp mod">
          <pc:chgData name="Alexander Schießer" userId="e7976ada-4d2a-4fe8-ad1e-ae98922fb440" providerId="ADAL" clId="{3EBFBA4E-BD79-4CC9-8CAE-251387F1F774}" dt="2025-08-04T12:03:32.236" v="152" actId="790"/>
          <pc:sldLayoutMkLst>
            <pc:docMk/>
            <pc:sldMasterMk cId="594725491" sldId="2147483648"/>
            <pc:sldLayoutMk cId="2503905295" sldId="2147483686"/>
          </pc:sldLayoutMkLst>
          <pc:spChg chg="mod">
            <ac:chgData name="Alexander Schießer" userId="e7976ada-4d2a-4fe8-ad1e-ae98922fb440" providerId="ADAL" clId="{3EBFBA4E-BD79-4CC9-8CAE-251387F1F774}" dt="2025-08-04T12:03:13.392" v="140" actId="20577"/>
            <ac:spMkLst>
              <pc:docMk/>
              <pc:sldMasterMk cId="594725491" sldId="2147483648"/>
              <pc:sldLayoutMk cId="2503905295" sldId="2147483686"/>
              <ac:spMk id="2" creationId="{2E4CF50B-2F6F-B203-142B-B987EE6F7866}"/>
            </ac:spMkLst>
          </pc:spChg>
          <pc:spChg chg="mod">
            <ac:chgData name="Alexander Schießer" userId="e7976ada-4d2a-4fe8-ad1e-ae98922fb440" providerId="ADAL" clId="{3EBFBA4E-BD79-4CC9-8CAE-251387F1F774}" dt="2025-08-04T12:03:32.236" v="152" actId="790"/>
            <ac:spMkLst>
              <pc:docMk/>
              <pc:sldMasterMk cId="594725491" sldId="2147483648"/>
              <pc:sldLayoutMk cId="2503905295" sldId="2147483686"/>
              <ac:spMk id="10" creationId="{D3AA3513-45CA-D0CB-063F-3DEF8E3B6FCD}"/>
            </ac:spMkLst>
          </pc:spChg>
          <pc:spChg chg="mod">
            <ac:chgData name="Alexander Schießer" userId="e7976ada-4d2a-4fe8-ad1e-ae98922fb440" providerId="ADAL" clId="{3EBFBA4E-BD79-4CC9-8CAE-251387F1F774}" dt="2025-08-04T09:56:32.346" v="116" actId="14100"/>
            <ac:spMkLst>
              <pc:docMk/>
              <pc:sldMasterMk cId="594725491" sldId="2147483648"/>
              <pc:sldLayoutMk cId="2503905295" sldId="2147483686"/>
              <ac:spMk id="16" creationId="{5F8397AA-E398-929E-0C83-31AB9C22E56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8/5/2025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8/5/2025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Segoe UI" panose="020B0502040204020203" pitchFamily="34" charset="0"/>
                <a:cs typeface="Segoe UI" panose="020B0502040204020203" pitchFamily="34" charset="0"/>
              </a:rPr>
              <a:t>This is the official application template for taking part in the </a:t>
            </a:r>
            <a:r>
              <a:rPr lang="en-US" sz="1400" b="0" noProof="1">
                <a:latin typeface="Segoe UI" panose="020B0502040204020203" pitchFamily="34" charset="0"/>
                <a:cs typeface="Segoe UI" panose="020B0502040204020203" pitchFamily="34" charset="0"/>
              </a:rPr>
              <a:t>ekipa</a:t>
            </a:r>
            <a:r>
              <a:rPr lang="en-US" sz="1400" b="0" dirty="0">
                <a:latin typeface="Segoe UI" panose="020B0502040204020203" pitchFamily="34" charset="0"/>
                <a:cs typeface="Segoe UI" panose="020B0502040204020203" pitchFamily="34" charset="0"/>
              </a:rPr>
              <a:t> projects </a:t>
            </a:r>
          </a:p>
          <a:p>
            <a:endParaRPr lang="en-US" sz="1400" b="0"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685973" cy="3805272"/>
          </a:xfrm>
          <a:prstGeom prst="rect">
            <a:avLst/>
          </a:prstGeom>
          <a:noFill/>
        </p:spPr>
        <p:txBody>
          <a:bodyPr wrap="square" rtlCol="0">
            <a:spAutoFit/>
          </a:bodyPr>
          <a:lstStyle/>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SPECIFIC KEY QUESTIONS</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noProof="1">
                <a:solidFill>
                  <a:schemeClr val="accent1"/>
                </a:solidFill>
              </a:rPr>
              <a:t>CRITERIA</a:t>
            </a:r>
            <a:r>
              <a:rPr lang="de-DE" sz="1400" b="1" dirty="0">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467155"/>
            <a:ext cx="3312443" cy="3959736"/>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dirty="0">
                <a:solidFill>
                  <a:schemeClr val="accent1"/>
                </a:solidFill>
              </a:rPr>
              <a:t>KEY QUESTION 1 </a:t>
            </a:r>
          </a:p>
        </p:txBody>
      </p:sp>
      <p:sp>
        <p:nvSpPr>
          <p:cNvPr id="11" name="Textfeld 10">
            <a:extLst>
              <a:ext uri="{FF2B5EF4-FFF2-40B4-BE49-F238E27FC236}">
                <a16:creationId xmlns:a16="http://schemas.microsoft.com/office/drawing/2014/main" id="{5CF09400-45F3-67E2-95BD-8BD9FB14BEFE}"/>
              </a:ext>
            </a:extLst>
          </p:cNvPr>
          <p:cNvSpPr txBox="1"/>
          <p:nvPr userDrawn="1"/>
        </p:nvSpPr>
        <p:spPr bwMode="gray">
          <a:xfrm>
            <a:off x="4583906"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dirty="0">
                <a:solidFill>
                  <a:schemeClr val="accent1"/>
                </a:solidFill>
              </a:rPr>
              <a:t>KEY QUESTION 2 </a:t>
            </a:r>
          </a:p>
        </p:txBody>
      </p:sp>
      <p:sp>
        <p:nvSpPr>
          <p:cNvPr id="14" name="Textplatzhalter 7">
            <a:extLst>
              <a:ext uri="{FF2B5EF4-FFF2-40B4-BE49-F238E27FC236}">
                <a16:creationId xmlns:a16="http://schemas.microsoft.com/office/drawing/2014/main" id="{254EFFB7-E93A-9EEE-C206-474C8EDBC815}"/>
              </a:ext>
            </a:extLst>
          </p:cNvPr>
          <p:cNvSpPr>
            <a:spLocks noGrp="1"/>
          </p:cNvSpPr>
          <p:nvPr>
            <p:ph type="body" sz="quarter" idx="14" hasCustomPrompt="1"/>
          </p:nvPr>
        </p:nvSpPr>
        <p:spPr bwMode="gray">
          <a:xfrm>
            <a:off x="4583906" y="2467153"/>
            <a:ext cx="3312443" cy="3959737"/>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15" name="Textfeld 14">
            <a:extLst>
              <a:ext uri="{FF2B5EF4-FFF2-40B4-BE49-F238E27FC236}">
                <a16:creationId xmlns:a16="http://schemas.microsoft.com/office/drawing/2014/main" id="{D5424B45-8835-6627-6D91-DA06BF7E3B19}"/>
              </a:ext>
            </a:extLst>
          </p:cNvPr>
          <p:cNvSpPr txBox="1"/>
          <p:nvPr userDrawn="1"/>
        </p:nvSpPr>
        <p:spPr bwMode="gray">
          <a:xfrm>
            <a:off x="8472486" y="1324508"/>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dirty="0">
                <a:solidFill>
                  <a:schemeClr val="accent1"/>
                </a:solidFill>
              </a:rPr>
              <a:t>KEY QUESTION 2 </a:t>
            </a:r>
          </a:p>
        </p:txBody>
      </p:sp>
      <p:sp>
        <p:nvSpPr>
          <p:cNvPr id="16" name="Textplatzhalter 7">
            <a:extLst>
              <a:ext uri="{FF2B5EF4-FFF2-40B4-BE49-F238E27FC236}">
                <a16:creationId xmlns:a16="http://schemas.microsoft.com/office/drawing/2014/main" id="{6B6E96E1-6FF8-3762-4B8C-D96FEBE49AF1}"/>
              </a:ext>
            </a:extLst>
          </p:cNvPr>
          <p:cNvSpPr>
            <a:spLocks noGrp="1"/>
          </p:cNvSpPr>
          <p:nvPr>
            <p:ph type="body" sz="quarter" idx="15" hasCustomPrompt="1"/>
          </p:nvPr>
        </p:nvSpPr>
        <p:spPr bwMode="gray">
          <a:xfrm>
            <a:off x="8472486" y="2467152"/>
            <a:ext cx="3312443" cy="3959737"/>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dirty="0"/>
              <a:t>Add text</a:t>
            </a:r>
          </a:p>
        </p:txBody>
      </p:sp>
      <p:sp>
        <p:nvSpPr>
          <p:cNvPr id="21" name="Textfeld 20">
            <a:extLst>
              <a:ext uri="{FF2B5EF4-FFF2-40B4-BE49-F238E27FC236}">
                <a16:creationId xmlns:a16="http://schemas.microsoft.com/office/drawing/2014/main" id="{4B19535E-D0E2-BFA8-FCE7-BC4CB1695393}"/>
              </a:ext>
            </a:extLst>
          </p:cNvPr>
          <p:cNvSpPr txBox="1"/>
          <p:nvPr userDrawn="1"/>
        </p:nvSpPr>
        <p:spPr bwMode="gray">
          <a:xfrm>
            <a:off x="695324" y="1608452"/>
            <a:ext cx="3312443" cy="719744"/>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en-US" sz="1200" dirty="0"/>
              <a:t>How does your solution effectively identify, structure, and make internal digital competencies visible across departments?</a:t>
            </a:r>
          </a:p>
        </p:txBody>
      </p:sp>
      <p:sp>
        <p:nvSpPr>
          <p:cNvPr id="22" name="Textfeld 21">
            <a:extLst>
              <a:ext uri="{FF2B5EF4-FFF2-40B4-BE49-F238E27FC236}">
                <a16:creationId xmlns:a16="http://schemas.microsoft.com/office/drawing/2014/main" id="{892C4419-097F-5522-E022-AC8387592392}"/>
              </a:ext>
            </a:extLst>
          </p:cNvPr>
          <p:cNvSpPr txBox="1"/>
          <p:nvPr userDrawn="1"/>
        </p:nvSpPr>
        <p:spPr bwMode="gray">
          <a:xfrm>
            <a:off x="4583906" y="1608452"/>
            <a:ext cx="3312443" cy="719744"/>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en-US" sz="1200" dirty="0"/>
              <a:t>What mechanisms does your solution use to motivate employees to voluntarily share their expertise and actively engage with the platform?</a:t>
            </a:r>
          </a:p>
        </p:txBody>
      </p:sp>
      <p:sp>
        <p:nvSpPr>
          <p:cNvPr id="23" name="Textfeld 22">
            <a:extLst>
              <a:ext uri="{FF2B5EF4-FFF2-40B4-BE49-F238E27FC236}">
                <a16:creationId xmlns:a16="http://schemas.microsoft.com/office/drawing/2014/main" id="{4021C03D-E9C2-FE79-8CA1-0A69F1C8735D}"/>
              </a:ext>
            </a:extLst>
          </p:cNvPr>
          <p:cNvSpPr txBox="1"/>
          <p:nvPr userDrawn="1"/>
        </p:nvSpPr>
        <p:spPr bwMode="gray">
          <a:xfrm>
            <a:off x="8472485" y="1608452"/>
            <a:ext cx="3312443" cy="719744"/>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en-US" sz="1200" dirty="0"/>
              <a:t>How can your solution scale to include additional types of competencies, departments, or organizational use cases?</a:t>
            </a:r>
          </a:p>
        </p:txBody>
      </p:sp>
    </p:spTree>
    <p:extLst>
      <p:ext uri="{BB962C8B-B14F-4D97-AF65-F5344CB8AC3E}">
        <p14:creationId xmlns:p14="http://schemas.microsoft.com/office/powerpoint/2010/main" val="422464332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a:t>How could a PoC or pilot project with TRUMPF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selected product groups, timeframe, </a:t>
            </a:r>
            <a:r>
              <a:rPr lang="en-US" dirty="0" err="1"/>
              <a:t>KPIs</a:t>
            </a:r>
            <a:r>
              <a:rPr lang="en-US" dirty="0"/>
              <a:t>)? / What kind of data, systems, or interfaces do you require from TRUMPF? What would be the forecast quality? What type of training data set do you use? What is the length and scope of the time series/information processing used for forecasting?</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is your estimated budget for the pilot? / How do you calculate the expected ROI or added value for TRUMPF?</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GB" dirty="0"/>
              <a:t>Introduce your next steps or your implementation plan to the challenge provider / How would you like to structure the second phase with the challenge provider</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dirty="0"/>
              <a:t>What is your motivation for taking part in the challenge? / What are potential future collaboration models that are interesting to you? / What are desired outcome types?</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lvl="0"/>
            <a:r>
              <a:rPr lang="en-GB" dirty="0"/>
              <a:t>If applicable, inform us about past projects, references, qualifications,, interesting partnerships, etc.</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dirty="0">
                <a:solidFill>
                  <a:schemeClr val="accent1"/>
                </a:solidFill>
              </a:rPr>
              <a:t>IMPLEMENTATION PLAN</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95" r:id="rId28"/>
    <p:sldLayoutId id="2147483681" r:id="rId29"/>
    <p:sldLayoutId id="2147483694" r:id="rId30"/>
    <p:sldLayoutId id="2147483690" r:id="rId31"/>
    <p:sldLayoutId id="2147483691" r:id="rId32"/>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iqony-knowledge-management/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err="1"/>
              <a:t>Steag</a:t>
            </a:r>
            <a:r>
              <a:rPr lang="en-US" sz="4400" noProof="0" dirty="0"/>
              <a:t> </a:t>
            </a:r>
            <a:r>
              <a:rPr lang="en-US" sz="4400" noProof="0" dirty="0" err="1"/>
              <a:t>iqony</a:t>
            </a:r>
            <a:r>
              <a:rPr lang="en-US" sz="4400" noProof="0" dirty="0"/>
              <a:t> </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dirty="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dirty="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dirty="0">
                <a:latin typeface="Segoe UI" panose="020B0502040204020203" pitchFamily="34" charset="0"/>
                <a:cs typeface="Segoe UI" panose="020B0502040204020203" pitchFamily="34" charset="0"/>
              </a:rPr>
              <a:t>Upload your documents via our </a:t>
            </a:r>
            <a:r>
              <a:rPr lang="en-US" sz="1600" dirty="0">
                <a:solidFill>
                  <a:schemeClr val="accent1"/>
                </a:solidFill>
                <a:latin typeface="Segoe UI" panose="020B0502040204020203" pitchFamily="34" charset="0"/>
                <a:cs typeface="Segoe UI" panose="020B0502040204020203" pitchFamily="34" charset="0"/>
              </a:rPr>
              <a:t>platform</a:t>
            </a:r>
            <a:r>
              <a:rPr lang="en-US" sz="1600" dirty="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noProof="1"/>
              <a:t>1. executive summary</a:t>
            </a:r>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dirty="0"/>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dirty="0"/>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7" y="1772479"/>
            <a:ext cx="2952402" cy="4654412"/>
          </a:xfrm>
        </p:spPr>
        <p:txBody>
          <a:bodyPr/>
          <a:lstStyle/>
          <a:p>
            <a:r>
              <a:rPr lang="en-GB" dirty="0"/>
              <a:t>The goal of this project is to design a </a:t>
            </a:r>
            <a:r>
              <a:rPr lang="en-GB" b="1" dirty="0"/>
              <a:t>user-friendly, motivating, and scalable solution </a:t>
            </a:r>
            <a:r>
              <a:rPr lang="en-GB" dirty="0"/>
              <a:t>that identifies, documents, and connects internal expertise — starting with digital competencies — while fostering voluntary participation and enabling cross-functional collaboration.</a:t>
            </a:r>
          </a:p>
          <a:p>
            <a:endParaRPr lang="de-DE" dirty="0"/>
          </a:p>
          <a:p>
            <a:r>
              <a:rPr lang="en-US" dirty="0"/>
              <a:t>Your solution should cover the following aspects: </a:t>
            </a:r>
          </a:p>
          <a:p>
            <a:endParaRPr lang="en-US" dirty="0"/>
          </a:p>
          <a:p>
            <a:pPr marL="342900" indent="-342900">
              <a:buFont typeface="+mj-lt"/>
              <a:buAutoNum type="arabicPeriod"/>
            </a:pPr>
            <a:r>
              <a:rPr lang="en-US" b="1" dirty="0"/>
              <a:t>Knowledge Capture and Structuring</a:t>
            </a:r>
          </a:p>
          <a:p>
            <a:pPr marL="342900" indent="-342900">
              <a:buFont typeface="+mj-lt"/>
              <a:buAutoNum type="arabicPeriod"/>
            </a:pPr>
            <a:r>
              <a:rPr lang="en-US" b="1" dirty="0"/>
              <a:t>Visibility and Matching Mechanisms</a:t>
            </a:r>
          </a:p>
          <a:p>
            <a:pPr marL="342900" indent="-342900">
              <a:buFont typeface="+mj-lt"/>
              <a:buAutoNum type="arabicPeriod"/>
            </a:pPr>
            <a:r>
              <a:rPr lang="en-US" b="1" dirty="0"/>
              <a:t>Motivation and Engagement</a:t>
            </a:r>
          </a:p>
          <a:p>
            <a:pPr marL="342900" indent="-342900">
              <a:buFont typeface="+mj-lt"/>
              <a:buAutoNum type="arabicPeriod"/>
            </a:pPr>
            <a:r>
              <a:rPr lang="en-US" b="1" dirty="0"/>
              <a:t>Scalability and Integration</a:t>
            </a:r>
          </a:p>
          <a:p>
            <a:pPr marL="342900" indent="-342900">
              <a:buFont typeface="+mj-lt"/>
              <a:buAutoNum type="arabicPeriod"/>
            </a:pPr>
            <a:endParaRPr lang="en-US" b="1" dirty="0"/>
          </a:p>
          <a:p>
            <a:r>
              <a:rPr lang="en-US" dirty="0"/>
              <a:t>You will find out more information here: </a:t>
            </a:r>
          </a:p>
          <a:p>
            <a:r>
              <a:rPr lang="de-DE" dirty="0" err="1">
                <a:hlinkClick r:id="rId2"/>
              </a:rPr>
              <a:t>ekipa</a:t>
            </a:r>
            <a:r>
              <a:rPr lang="de-DE" dirty="0">
                <a:hlinkClick r:id="rId2"/>
              </a:rPr>
              <a:t> - Open Innovation </a:t>
            </a:r>
            <a:r>
              <a:rPr lang="de-DE" dirty="0" err="1">
                <a:hlinkClick r:id="rId2"/>
              </a:rPr>
              <a:t>Platform</a:t>
            </a:r>
            <a:endParaRPr lang="en-US" dirty="0"/>
          </a:p>
          <a:p>
            <a:pPr lvl="0"/>
            <a:endParaRPr lang="de-DE" dirty="0"/>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dirty="0"/>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F30-59C4-47DF-8852-F8EFADCA3515}"/>
              </a:ext>
            </a:extLst>
          </p:cNvPr>
          <p:cNvSpPr>
            <a:spLocks noGrp="1"/>
          </p:cNvSpPr>
          <p:nvPr>
            <p:ph type="title"/>
          </p:nvPr>
        </p:nvSpPr>
        <p:spPr/>
        <p:txBody>
          <a:bodyPr/>
          <a:lstStyle/>
          <a:p>
            <a:r>
              <a:rPr lang="de-DE" noProof="1"/>
              <a:t>3. Challenge specific key questions</a:t>
            </a:r>
          </a:p>
        </p:txBody>
      </p:sp>
      <p:sp>
        <p:nvSpPr>
          <p:cNvPr id="3" name="Datumsplatzhalter 2">
            <a:extLst>
              <a:ext uri="{FF2B5EF4-FFF2-40B4-BE49-F238E27FC236}">
                <a16:creationId xmlns:a16="http://schemas.microsoft.com/office/drawing/2014/main" id="{47BAFFD5-8C61-A2AD-756D-5A48E44FE48F}"/>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FE22E41A-1D96-D801-3F07-342F2ED985BF}"/>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F327E0E8-4354-E343-9174-9B6EBD0ACD1B}"/>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6" name="Textplatzhalter 5">
            <a:extLst>
              <a:ext uri="{FF2B5EF4-FFF2-40B4-BE49-F238E27FC236}">
                <a16:creationId xmlns:a16="http://schemas.microsoft.com/office/drawing/2014/main" id="{7A98B335-DEA8-7D0C-0D88-80C70ABB314D}"/>
              </a:ext>
            </a:extLst>
          </p:cNvPr>
          <p:cNvSpPr>
            <a:spLocks noGrp="1"/>
          </p:cNvSpPr>
          <p:nvPr>
            <p:ph type="body" sz="quarter" idx="13"/>
          </p:nvPr>
        </p:nvSpPr>
        <p:spPr/>
        <p:txBody>
          <a:bodyPr/>
          <a:lstStyle/>
          <a:p>
            <a:endParaRPr lang="de-DE"/>
          </a:p>
        </p:txBody>
      </p:sp>
      <p:sp>
        <p:nvSpPr>
          <p:cNvPr id="7" name="Textplatzhalter 6">
            <a:extLst>
              <a:ext uri="{FF2B5EF4-FFF2-40B4-BE49-F238E27FC236}">
                <a16:creationId xmlns:a16="http://schemas.microsoft.com/office/drawing/2014/main" id="{70FCCE4A-78D8-D186-9B72-6A9A2475E850}"/>
              </a:ext>
            </a:extLst>
          </p:cNvPr>
          <p:cNvSpPr>
            <a:spLocks noGrp="1"/>
          </p:cNvSpPr>
          <p:nvPr>
            <p:ph type="body" sz="quarter" idx="14"/>
          </p:nvPr>
        </p:nvSpPr>
        <p:spPr/>
        <p:txBody>
          <a:bodyPr/>
          <a:lstStyle/>
          <a:p>
            <a:endParaRPr lang="de-DE" dirty="0"/>
          </a:p>
        </p:txBody>
      </p:sp>
      <p:sp>
        <p:nvSpPr>
          <p:cNvPr id="8" name="Textplatzhalter 7">
            <a:extLst>
              <a:ext uri="{FF2B5EF4-FFF2-40B4-BE49-F238E27FC236}">
                <a16:creationId xmlns:a16="http://schemas.microsoft.com/office/drawing/2014/main" id="{194558F6-606E-F290-344C-071C61A9390D}"/>
              </a:ext>
            </a:extLst>
          </p:cNvPr>
          <p:cNvSpPr>
            <a:spLocks noGrp="1"/>
          </p:cNvSpPr>
          <p:nvPr>
            <p:ph type="body" sz="quarter" idx="15"/>
          </p:nvPr>
        </p:nvSpPr>
        <p:spPr/>
        <p:txBody>
          <a:bodyPr/>
          <a:lstStyle/>
          <a:p>
            <a:endParaRPr lang="de-DE"/>
          </a:p>
        </p:txBody>
      </p:sp>
    </p:spTree>
    <p:extLst>
      <p:ext uri="{BB962C8B-B14F-4D97-AF65-F5344CB8AC3E}">
        <p14:creationId xmlns:p14="http://schemas.microsoft.com/office/powerpoint/2010/main" val="8164539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dirty="0"/>
              <a:t>4. COLLABORATION</a:t>
            </a:r>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dirty="0"/>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dirty="0"/>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dirty="0"/>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48478" y="620714"/>
            <a:ext cx="7033532" cy="504030"/>
          </a:xfrm>
        </p:spPr>
        <p:txBody>
          <a:bodyPr/>
          <a:lstStyle/>
          <a:p>
            <a:endParaRPr lang="en-US" dirty="0"/>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168</Words>
  <Application>Microsoft Office PowerPoint</Application>
  <PresentationFormat>Breitbild</PresentationFormat>
  <Paragraphs>35</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Steag iqony </vt:lpstr>
      <vt:lpstr>PowerPoint-Präsentation</vt:lpstr>
      <vt:lpstr>1. executive summary</vt:lpstr>
      <vt:lpstr>2. SOLUTION</vt:lpstr>
      <vt:lpstr>3. Challenge specific key questions</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Alexander Schießer</cp:lastModifiedBy>
  <cp:revision>3</cp:revision>
  <cp:lastPrinted>2025-03-20T14:05:44Z</cp:lastPrinted>
  <dcterms:created xsi:type="dcterms:W3CDTF">2025-07-16T07:38:47Z</dcterms:created>
  <dcterms:modified xsi:type="dcterms:W3CDTF">2025-08-05T07:51:35Z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