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2"/>
  </p:notesMasterIdLst>
  <p:sldIdLst>
    <p:sldId id="274" r:id="rId5"/>
    <p:sldId id="266" r:id="rId6"/>
    <p:sldId id="272" r:id="rId7"/>
    <p:sldId id="261"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74"/>
          </p14:sldIdLst>
        </p14:section>
        <p14:section name="Introduce yourself" id="{6F032485-F42F-4645-AF5B-CE298C1CA406}">
          <p14:sldIdLst>
            <p14:sldId id="266"/>
          </p14:sldIdLst>
        </p14:section>
        <p14:section name="Mandatory Slides" id="{08251AE7-0E36-B446-A6D5-DA50A1678257}">
          <p14:sldIdLst>
            <p14:sldId id="272"/>
            <p14:sldId id="261"/>
            <p14:sldId id="273"/>
          </p14:sldIdLst>
        </p14:section>
        <p14:section name="Additional copy&amp;paste slides"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EB897E-5294-4A34-BD42-7AEF2B1E6231}" v="88" dt="2024-10-23T08:56:35.0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Schießer" userId="e7976ada-4d2a-4fe8-ad1e-ae98922fb440" providerId="ADAL" clId="{73EB897E-5294-4A34-BD42-7AEF2B1E6231}"/>
    <pc:docChg chg="custSel modSld modMainMaster">
      <pc:chgData name="Alexander Schießer" userId="e7976ada-4d2a-4fe8-ad1e-ae98922fb440" providerId="ADAL" clId="{73EB897E-5294-4A34-BD42-7AEF2B1E6231}" dt="2024-10-30T17:06:28.148" v="1199" actId="20577"/>
      <pc:docMkLst>
        <pc:docMk/>
      </pc:docMkLst>
      <pc:sldChg chg="modSp mod">
        <pc:chgData name="Alexander Schießer" userId="e7976ada-4d2a-4fe8-ad1e-ae98922fb440" providerId="ADAL" clId="{73EB897E-5294-4A34-BD42-7AEF2B1E6231}" dt="2024-10-30T17:06:28.148" v="1199" actId="20577"/>
        <pc:sldMkLst>
          <pc:docMk/>
          <pc:sldMk cId="886721739" sldId="272"/>
        </pc:sldMkLst>
        <pc:spChg chg="mod">
          <ac:chgData name="Alexander Schießer" userId="e7976ada-4d2a-4fe8-ad1e-ae98922fb440" providerId="ADAL" clId="{73EB897E-5294-4A34-BD42-7AEF2B1E6231}" dt="2024-10-30T17:06:28.148" v="1199" actId="20577"/>
          <ac:spMkLst>
            <pc:docMk/>
            <pc:sldMk cId="886721739" sldId="272"/>
            <ac:spMk id="2" creationId="{1D89EDAE-5882-69EA-1873-1E9182381AC3}"/>
          </ac:spMkLst>
        </pc:spChg>
      </pc:sldChg>
      <pc:sldMasterChg chg="modSldLayout">
        <pc:chgData name="Alexander Schießer" userId="e7976ada-4d2a-4fe8-ad1e-ae98922fb440" providerId="ADAL" clId="{73EB897E-5294-4A34-BD42-7AEF2B1E6231}" dt="2024-10-24T09:03:27.239" v="1187" actId="20577"/>
        <pc:sldMasterMkLst>
          <pc:docMk/>
          <pc:sldMasterMk cId="2394396925" sldId="2147483661"/>
        </pc:sldMasterMkLst>
        <pc:sldLayoutChg chg="addSp modSp mod">
          <pc:chgData name="Alexander Schießer" userId="e7976ada-4d2a-4fe8-ad1e-ae98922fb440" providerId="ADAL" clId="{73EB897E-5294-4A34-BD42-7AEF2B1E6231}" dt="2024-10-24T09:03:27.239" v="1187" actId="20577"/>
          <pc:sldLayoutMkLst>
            <pc:docMk/>
            <pc:sldMasterMk cId="2394396925" sldId="2147483661"/>
            <pc:sldLayoutMk cId="3371246564" sldId="2147483684"/>
          </pc:sldLayoutMkLst>
          <pc:spChg chg="mod">
            <ac:chgData name="Alexander Schießer" userId="e7976ada-4d2a-4fe8-ad1e-ae98922fb440" providerId="ADAL" clId="{73EB897E-5294-4A34-BD42-7AEF2B1E6231}" dt="2024-10-22T14:36:36.122" v="1130" actId="1076"/>
            <ac:spMkLst>
              <pc:docMk/>
              <pc:sldMasterMk cId="2394396925" sldId="2147483661"/>
              <pc:sldLayoutMk cId="3371246564" sldId="2147483684"/>
              <ac:spMk id="3" creationId="{4F11DD7E-C0C1-77E5-16C8-3A605512BA19}"/>
            </ac:spMkLst>
          </pc:spChg>
          <pc:spChg chg="mod">
            <ac:chgData name="Alexander Schießer" userId="e7976ada-4d2a-4fe8-ad1e-ae98922fb440" providerId="ADAL" clId="{73EB897E-5294-4A34-BD42-7AEF2B1E6231}" dt="2024-10-24T09:03:27.239" v="1187" actId="20577"/>
            <ac:spMkLst>
              <pc:docMk/>
              <pc:sldMasterMk cId="2394396925" sldId="2147483661"/>
              <pc:sldLayoutMk cId="3371246564" sldId="2147483684"/>
              <ac:spMk id="4" creationId="{3E8FEA28-274D-7B0B-CEC7-18C29253D876}"/>
            </ac:spMkLst>
          </pc:spChg>
          <pc:spChg chg="add mod">
            <ac:chgData name="Alexander Schießer" userId="e7976ada-4d2a-4fe8-ad1e-ae98922fb440" providerId="ADAL" clId="{73EB897E-5294-4A34-BD42-7AEF2B1E6231}" dt="2024-10-23T08:56:35.027" v="1147"/>
            <ac:spMkLst>
              <pc:docMk/>
              <pc:sldMasterMk cId="2394396925" sldId="2147483661"/>
              <pc:sldLayoutMk cId="3371246564" sldId="2147483684"/>
              <ac:spMk id="5" creationId="{8F64BA38-EFC6-C6EA-3A6C-363043890601}"/>
            </ac:spMkLst>
          </pc:spChg>
          <pc:spChg chg="mod">
            <ac:chgData name="Alexander Schießer" userId="e7976ada-4d2a-4fe8-ad1e-ae98922fb440" providerId="ADAL" clId="{73EB897E-5294-4A34-BD42-7AEF2B1E6231}" dt="2024-10-22T14:32:00.502" v="1129" actId="1036"/>
            <ac:spMkLst>
              <pc:docMk/>
              <pc:sldMasterMk cId="2394396925" sldId="2147483661"/>
              <pc:sldLayoutMk cId="3371246564" sldId="2147483684"/>
              <ac:spMk id="16" creationId="{C204FC51-3AA1-2470-229C-C3E81D8C292B}"/>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10/22/2024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067322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projects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a:t>
            </a:r>
            <a:r>
              <a:rPr lang="en-US" sz="1600" b="1">
                <a:latin typeface="Segoe UI" panose="020B0502040204020203" pitchFamily="34" charset="0"/>
                <a:cs typeface="Segoe UI" panose="020B0502040204020203" pitchFamily="34" charset="0"/>
              </a:rPr>
              <a:t>app.ekipa.de </a:t>
            </a:r>
            <a:r>
              <a:rPr lang="en-US" sz="1600">
                <a:latin typeface="Segoe UI" panose="020B0502040204020203" pitchFamily="34" charset="0"/>
                <a:cs typeface="Segoe UI" panose="020B0502040204020203" pitchFamily="34" charset="0"/>
              </a:rPr>
              <a:t>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6">
            <a:extLst>
              <a:ext uri="{FF2B5EF4-FFF2-40B4-BE49-F238E27FC236}">
                <a16:creationId xmlns:a16="http://schemas.microsoft.com/office/drawing/2014/main" id="{E008DD43-1C55-03B3-770D-FE93765F4A6F}"/>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grpSp>
        <p:nvGrpSpPr>
          <p:cNvPr id="5" name="Group 31">
            <a:extLst>
              <a:ext uri="{FF2B5EF4-FFF2-40B4-BE49-F238E27FC236}">
                <a16:creationId xmlns:a16="http://schemas.microsoft.com/office/drawing/2014/main" id="{0EB6519E-2E1D-2086-1182-D6A1DD35A255}"/>
              </a:ext>
            </a:extLst>
          </p:cNvPr>
          <p:cNvGrpSpPr/>
          <p:nvPr userDrawn="1"/>
        </p:nvGrpSpPr>
        <p:grpSpPr>
          <a:xfrm>
            <a:off x="624890" y="4026255"/>
            <a:ext cx="5374784" cy="1513922"/>
            <a:chOff x="355409" y="4018473"/>
            <a:chExt cx="5374784" cy="1513922"/>
          </a:xfrm>
        </p:grpSpPr>
        <p:sp>
          <p:nvSpPr>
            <p:cNvPr id="6" name="TextBox 20">
              <a:extLst>
                <a:ext uri="{FF2B5EF4-FFF2-40B4-BE49-F238E27FC236}">
                  <a16:creationId xmlns:a16="http://schemas.microsoft.com/office/drawing/2014/main" id="{8B7BF0A4-9511-EAC4-6708-BE73C601C18C}"/>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7" name="TextBox 21">
              <a:extLst>
                <a:ext uri="{FF2B5EF4-FFF2-40B4-BE49-F238E27FC236}">
                  <a16:creationId xmlns:a16="http://schemas.microsoft.com/office/drawing/2014/main" id="{9A32008E-EBC7-F6FF-4A31-6916E72EEC92}"/>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9" name="TextBox 22">
              <a:extLst>
                <a:ext uri="{FF2B5EF4-FFF2-40B4-BE49-F238E27FC236}">
                  <a16:creationId xmlns:a16="http://schemas.microsoft.com/office/drawing/2014/main" id="{038B24C8-1A14-DA7F-1C23-7A9EFB5F31F4}"/>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11" name="TextBox 23">
              <a:extLst>
                <a:ext uri="{FF2B5EF4-FFF2-40B4-BE49-F238E27FC236}">
                  <a16:creationId xmlns:a16="http://schemas.microsoft.com/office/drawing/2014/main" id="{CFF4B308-93E1-E7A2-33E7-644C67E6A07D}"/>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18" name="TextBox 24">
              <a:extLst>
                <a:ext uri="{FF2B5EF4-FFF2-40B4-BE49-F238E27FC236}">
                  <a16:creationId xmlns:a16="http://schemas.microsoft.com/office/drawing/2014/main" id="{ADCF283E-4341-3099-3DA7-CEF0796B352A}"/>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19" name="TextBox 25">
              <a:extLst>
                <a:ext uri="{FF2B5EF4-FFF2-40B4-BE49-F238E27FC236}">
                  <a16:creationId xmlns:a16="http://schemas.microsoft.com/office/drawing/2014/main" id="{49485039-E953-8856-C31B-B45AFD797881}"/>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1" name="TextBox 26">
              <a:extLst>
                <a:ext uri="{FF2B5EF4-FFF2-40B4-BE49-F238E27FC236}">
                  <a16:creationId xmlns:a16="http://schemas.microsoft.com/office/drawing/2014/main" id="{60706966-CCC0-8B14-A578-968B1C7ED587}"/>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2" name="TextBox 27">
              <a:extLst>
                <a:ext uri="{FF2B5EF4-FFF2-40B4-BE49-F238E27FC236}">
                  <a16:creationId xmlns:a16="http://schemas.microsoft.com/office/drawing/2014/main" id="{1C1A5C55-00D8-813B-66A4-4DB9B52B9D26}"/>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3" name="TextBox 28">
              <a:extLst>
                <a:ext uri="{FF2B5EF4-FFF2-40B4-BE49-F238E27FC236}">
                  <a16:creationId xmlns:a16="http://schemas.microsoft.com/office/drawing/2014/main" id="{4536C111-30F8-8DF5-A188-36710B85FB55}"/>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24" name="TextBox 29">
              <a:extLst>
                <a:ext uri="{FF2B5EF4-FFF2-40B4-BE49-F238E27FC236}">
                  <a16:creationId xmlns:a16="http://schemas.microsoft.com/office/drawing/2014/main" id="{2D97F285-2A65-3908-BD61-B3A9AB7E7DCD}"/>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25" name="Text Placeholder 2">
            <a:extLst>
              <a:ext uri="{FF2B5EF4-FFF2-40B4-BE49-F238E27FC236}">
                <a16:creationId xmlns:a16="http://schemas.microsoft.com/office/drawing/2014/main" id="{A6234E2F-F123-022E-C3E4-E0546BD01447}"/>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project</a:t>
            </a:r>
          </a:p>
        </p:txBody>
      </p:sp>
    </p:spTree>
    <p:extLst>
      <p:ext uri="{BB962C8B-B14F-4D97-AF65-F5344CB8AC3E}">
        <p14:creationId xmlns:p14="http://schemas.microsoft.com/office/powerpoint/2010/main" val="2305250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236446" cy="646331"/>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GUIDELINE </a:t>
            </a:r>
            <a:br>
              <a:rPr lang="en-US" b="1">
                <a:solidFill>
                  <a:schemeClr val="bg1"/>
                </a:solidFill>
                <a:latin typeface="Segoe UI" panose="020B0502040204020203" pitchFamily="34" charset="0"/>
                <a:cs typeface="Segoe UI" panose="020B0502040204020203" pitchFamily="34" charset="0"/>
              </a:rPr>
            </a:br>
            <a:r>
              <a:rPr lang="en-US" b="1">
                <a:solidFill>
                  <a:schemeClr val="bg1"/>
                </a:solidFill>
                <a:latin typeface="Segoe UI" panose="020B0502040204020203" pitchFamily="34" charset="0"/>
                <a:cs typeface="Segoe UI" panose="020B0502040204020203" pitchFamily="34" charset="0"/>
              </a:rPr>
              <a:t>&amp; SPECIFICATIONS</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587171"/>
            <a:ext cx="3594179" cy="4676881"/>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a:p>
            <a:pPr lvl="0"/>
            <a:endParaRPr lang="en-GB"/>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8045" y="709829"/>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12073"/>
            <a:ext cx="3594179" cy="356488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30653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CHALLENGE SPECIFIC KEY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240432" y="1433517"/>
            <a:ext cx="3594180" cy="830997"/>
          </a:xfrm>
          <a:prstGeom prst="rect">
            <a:avLst/>
          </a:prstGeom>
          <a:noFill/>
        </p:spPr>
        <p:txBody>
          <a:bodyPr wrap="square" rtlCol="0" anchor="ctr">
            <a:spAutoFit/>
          </a:bodyPr>
          <a:lstStyle/>
          <a:p>
            <a:r>
              <a:rPr lang="en-US" sz="1600" b="0" dirty="0">
                <a:solidFill>
                  <a:schemeClr val="bg1"/>
                </a:solidFill>
                <a:latin typeface="Segoe UI" panose="020B0502040204020203" pitchFamily="34" charset="0"/>
                <a:cs typeface="Segoe UI" panose="020B0502040204020203" pitchFamily="34" charset="0"/>
              </a:rPr>
              <a:t>What key trends affect the current (digital) healthcare market and developments?</a:t>
            </a: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2</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262590"/>
            <a:ext cx="3574772" cy="1077218"/>
          </a:xfrm>
          <a:prstGeom prst="rect">
            <a:avLst/>
          </a:prstGeom>
          <a:noFill/>
        </p:spPr>
        <p:txBody>
          <a:bodyPr wrap="square" rtlCol="0" anchor="ctr">
            <a:spAutoFit/>
          </a:bodyPr>
          <a:lstStyle/>
          <a:p>
            <a:r>
              <a:rPr lang="en-US" sz="1600" b="0" dirty="0">
                <a:solidFill>
                  <a:schemeClr val="tx2">
                    <a:lumMod val="25000"/>
                  </a:schemeClr>
                </a:solidFill>
                <a:latin typeface="Segoe UI" panose="020B0502040204020203" pitchFamily="34" charset="0"/>
                <a:cs typeface="Segoe UI" panose="020B0502040204020203" pitchFamily="34" charset="0"/>
              </a:rPr>
              <a:t>What is your approach for the potential partnership and integration of your solution and how do you consider to scale its impact?</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11839"/>
            <a:ext cx="3594179" cy="3565123"/>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11839"/>
            <a:ext cx="3594179" cy="3565123"/>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4" name="TextBox 2">
            <a:extLst>
              <a:ext uri="{FF2B5EF4-FFF2-40B4-BE49-F238E27FC236}">
                <a16:creationId xmlns:a16="http://schemas.microsoft.com/office/drawing/2014/main" id="{3E8FEA28-274D-7B0B-CEC7-18C29253D876}"/>
              </a:ext>
            </a:extLst>
          </p:cNvPr>
          <p:cNvSpPr txBox="1"/>
          <p:nvPr userDrawn="1"/>
        </p:nvSpPr>
        <p:spPr>
          <a:xfrm>
            <a:off x="4298910" y="1310407"/>
            <a:ext cx="3594180" cy="1077218"/>
          </a:xfrm>
          <a:prstGeom prst="rect">
            <a:avLst/>
          </a:prstGeom>
          <a:noFill/>
        </p:spPr>
        <p:txBody>
          <a:bodyPr wrap="square" rtlCol="0" anchor="ctr">
            <a:spAutoFit/>
          </a:bodyPr>
          <a:lstStyle/>
          <a:p>
            <a:r>
              <a:rPr lang="en-US" sz="1600" b="0" dirty="0">
                <a:solidFill>
                  <a:schemeClr val="tx2">
                    <a:lumMod val="25000"/>
                  </a:schemeClr>
                </a:solidFill>
                <a:latin typeface="Segoe UI" panose="020B0502040204020203" pitchFamily="34" charset="0"/>
                <a:cs typeface="Segoe UI" panose="020B0502040204020203" pitchFamily="34" charset="0"/>
              </a:rPr>
              <a:t>Which of these trends will have the greatest impact on </a:t>
            </a:r>
            <a:r>
              <a:rPr lang="en-US" sz="1600" b="0" dirty="0" err="1">
                <a:solidFill>
                  <a:schemeClr val="tx2">
                    <a:lumMod val="25000"/>
                  </a:schemeClr>
                </a:solidFill>
                <a:latin typeface="Segoe UI" panose="020B0502040204020203" pitchFamily="34" charset="0"/>
                <a:cs typeface="Segoe UI" panose="020B0502040204020203" pitchFamily="34" charset="0"/>
              </a:rPr>
              <a:t>apoBank</a:t>
            </a:r>
            <a:r>
              <a:rPr lang="en-US" sz="1600" b="0" dirty="0">
                <a:solidFill>
                  <a:schemeClr val="tx2">
                    <a:lumMod val="25000"/>
                  </a:schemeClr>
                </a:solidFill>
                <a:latin typeface="Segoe UI" panose="020B0502040204020203" pitchFamily="34" charset="0"/>
                <a:cs typeface="Segoe UI" panose="020B0502040204020203" pitchFamily="34" charset="0"/>
              </a:rPr>
              <a:t> and its stakeholders? How would you visualize them?</a:t>
            </a:r>
          </a:p>
        </p:txBody>
      </p:sp>
      <p:sp>
        <p:nvSpPr>
          <p:cNvPr id="5" name="Titel 4">
            <a:extLst>
              <a:ext uri="{FF2B5EF4-FFF2-40B4-BE49-F238E27FC236}">
                <a16:creationId xmlns:a16="http://schemas.microsoft.com/office/drawing/2014/main" id="{8F64BA38-EFC6-C6EA-3A6C-363043890601}"/>
              </a:ext>
            </a:extLst>
          </p:cNvPr>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next steps or your implementation plan to the challenge provider / How would you like to structure the second phase with the challenge provider</a:t>
            </a:r>
          </a:p>
          <a:p>
            <a:pPr lvl="0"/>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a:t>If applicable, inform us about past projects, references, qualifications, interesting partnerships, etc.</a:t>
            </a:r>
          </a:p>
        </p:txBody>
      </p:sp>
    </p:spTree>
    <p:extLst>
      <p:ext uri="{BB962C8B-B14F-4D97-AF65-F5344CB8AC3E}">
        <p14:creationId xmlns:p14="http://schemas.microsoft.com/office/powerpoint/2010/main" val="385985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3" r:id="rId8"/>
    <p:sldLayoutId id="2147483674" r:id="rId9"/>
    <p:sldLayoutId id="2147483687" r:id="rId10"/>
    <p:sldLayoutId id="2147483688"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app.ekipa.de/challenges/health-apobank/brie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22B4D1C-17D9-F2D8-AE88-CF520DCC78E2}"/>
              </a:ext>
            </a:extLst>
          </p:cNvPr>
          <p:cNvSpPr>
            <a:spLocks noGrp="1"/>
          </p:cNvSpPr>
          <p:nvPr>
            <p:ph type="body" idx="17"/>
          </p:nvPr>
        </p:nvSpPr>
        <p:spPr>
          <a:xfrm>
            <a:off x="399410" y="5670238"/>
            <a:ext cx="6828704" cy="459323"/>
          </a:xfrm>
        </p:spPr>
        <p:txBody>
          <a:bodyPr/>
          <a:lstStyle/>
          <a:p>
            <a:endParaRPr lang="de-DE"/>
          </a:p>
        </p:txBody>
      </p:sp>
    </p:spTree>
    <p:extLst>
      <p:ext uri="{BB962C8B-B14F-4D97-AF65-F5344CB8AC3E}">
        <p14:creationId xmlns:p14="http://schemas.microsoft.com/office/powerpoint/2010/main" val="39888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a:xfrm>
            <a:off x="248478" y="1587171"/>
            <a:ext cx="3594179" cy="4950789"/>
          </a:xfrm>
        </p:spPr>
        <p:txBody>
          <a:bodyPr>
            <a:normAutofit lnSpcReduction="10000"/>
          </a:bodyPr>
          <a:lstStyle/>
          <a:p>
            <a:r>
              <a:rPr lang="en-US" dirty="0" err="1"/>
              <a:t>apoBank</a:t>
            </a:r>
            <a:r>
              <a:rPr lang="en-US" dirty="0"/>
              <a:t> is looking for a partner to identify, map and strategize over </a:t>
            </a:r>
            <a:r>
              <a:rPr lang="en-US" b="1" dirty="0"/>
              <a:t>emerging trends in the healthcare market</a:t>
            </a:r>
            <a:r>
              <a:rPr lang="en-US" dirty="0"/>
              <a:t>. Leveraging your expertise in </a:t>
            </a:r>
            <a:r>
              <a:rPr lang="en-US" b="1" dirty="0"/>
              <a:t>trend mapping </a:t>
            </a:r>
            <a:r>
              <a:rPr lang="en-US" dirty="0"/>
              <a:t>and </a:t>
            </a:r>
            <a:r>
              <a:rPr lang="en-US" b="1" dirty="0"/>
              <a:t>strategic foresight</a:t>
            </a:r>
            <a:r>
              <a:rPr lang="en-US" dirty="0"/>
              <a:t>, </a:t>
            </a:r>
            <a:r>
              <a:rPr lang="en-US" dirty="0" err="1"/>
              <a:t>apoBank</a:t>
            </a:r>
            <a:r>
              <a:rPr lang="en-US" dirty="0"/>
              <a:t> invites you to co-create a robust </a:t>
            </a:r>
            <a:r>
              <a:rPr lang="en-US" b="1" dirty="0"/>
              <a:t>market and trend landscape</a:t>
            </a:r>
            <a:r>
              <a:rPr lang="en-US" dirty="0"/>
              <a:t>.</a:t>
            </a:r>
          </a:p>
          <a:p>
            <a:r>
              <a:rPr lang="en-US" dirty="0"/>
              <a:t>Submit an initial concept and align your efforts based on these three key steps:</a:t>
            </a:r>
          </a:p>
          <a:p>
            <a:pPr marL="342900" indent="-342900">
              <a:buFont typeface="+mj-lt"/>
              <a:buAutoNum type="arabicPeriod"/>
            </a:pPr>
            <a:r>
              <a:rPr lang="en-US" b="1" dirty="0"/>
              <a:t>Mapping: </a:t>
            </a:r>
            <a:r>
              <a:rPr lang="en-US" dirty="0"/>
              <a:t>Identify and systematically map / visualize the most relevant technological, societal or regulatory trends reshaping the healthcare landscape</a:t>
            </a:r>
          </a:p>
          <a:p>
            <a:pPr marL="342900" indent="-342900">
              <a:buFont typeface="+mj-lt"/>
              <a:buAutoNum type="arabicPeriod"/>
            </a:pPr>
            <a:r>
              <a:rPr lang="en-US" b="1" dirty="0"/>
              <a:t>Impact: </a:t>
            </a:r>
            <a:r>
              <a:rPr lang="en-US" dirty="0"/>
              <a:t>Asses these trends – think of direct effects to customers and members or indirect effects through affected partners in the value chain</a:t>
            </a:r>
          </a:p>
          <a:p>
            <a:pPr marL="342900" indent="-342900">
              <a:buFont typeface="+mj-lt"/>
              <a:buAutoNum type="arabicPeriod"/>
            </a:pPr>
            <a:r>
              <a:rPr lang="en-US" b="1" dirty="0"/>
              <a:t>First ideation: </a:t>
            </a:r>
            <a:r>
              <a:rPr lang="en-US" dirty="0"/>
              <a:t>Ideate</a:t>
            </a:r>
            <a:r>
              <a:rPr lang="en-US" b="1" dirty="0"/>
              <a:t> </a:t>
            </a:r>
            <a:r>
              <a:rPr lang="en-US" dirty="0"/>
              <a:t>how </a:t>
            </a:r>
            <a:r>
              <a:rPr lang="en-US" dirty="0" err="1"/>
              <a:t>apoBank</a:t>
            </a:r>
            <a:r>
              <a:rPr lang="en-US" dirty="0"/>
              <a:t> can prepare proactive responses to capitalize on these trends</a:t>
            </a:r>
          </a:p>
          <a:p>
            <a:r>
              <a:rPr lang="en-US" dirty="0"/>
              <a:t>You will find out more information here: </a:t>
            </a:r>
          </a:p>
          <a:p>
            <a:r>
              <a:rPr lang="de-DE" dirty="0" err="1">
                <a:hlinkClick r:id="rId2"/>
              </a:rPr>
              <a:t>ekipa</a:t>
            </a:r>
            <a:r>
              <a:rPr lang="de-DE" dirty="0">
                <a:hlinkClick r:id="rId2"/>
              </a:rPr>
              <a:t> - Open Innovation </a:t>
            </a:r>
            <a:r>
              <a:rPr lang="de-DE" dirty="0" err="1">
                <a:hlinkClick r:id="rId2"/>
              </a:rPr>
              <a:t>Platform</a:t>
            </a:r>
            <a:endParaRPr lang="en-US" b="1" dirty="0"/>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dirty="0"/>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normAutofit/>
          </a:bodyPr>
          <a:lstStyle/>
          <a:p>
            <a:endParaRPr lang="en-US"/>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dirty="0"/>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3C3233-2051-425A-A4BF-BD40551106DA}">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132</Words>
  <Application>Microsoft Office PowerPoint</Application>
  <PresentationFormat>Breitbild</PresentationFormat>
  <Paragraphs>9</Paragraphs>
  <Slides>7</Slides>
  <Notes>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Alexander Schießer</cp:lastModifiedBy>
  <cp:revision>2</cp:revision>
  <dcterms:created xsi:type="dcterms:W3CDTF">2024-03-10T13:25:42Z</dcterms:created>
  <dcterms:modified xsi:type="dcterms:W3CDTF">2024-10-31T07:43:08Z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