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90" r:id="rId5"/>
  </p:sldMasterIdLst>
  <p:notesMasterIdLst>
    <p:notesMasterId r:id="rId13"/>
  </p:notesMasterIdLst>
  <p:sldIdLst>
    <p:sldId id="267" r:id="rId6"/>
    <p:sldId id="266" r:id="rId7"/>
    <p:sldId id="272" r:id="rId8"/>
    <p:sldId id="261" r:id="rId9"/>
    <p:sldId id="273" r:id="rId10"/>
    <p:sldId id="271" r:id="rId11"/>
    <p:sldId id="270" r:id="rId12"/>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sicht Applicat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61"/>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8C8626-8EB5-4362-857C-9867C5461004}" v="7" vWet="8" dt="2024-09-19T11:28:35.240"/>
    <p1510:client id="{B2CDBBFF-82DD-448D-8309-D5BDBD98F517}" v="93" dt="2024-09-19T12:05:33.6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ia Welldeabzghi" userId="6657851c-35d9-4326-b5bf-045b30d4ae05" providerId="ADAL" clId="{6C8C8626-8EB5-4362-857C-9867C5461004}"/>
    <pc:docChg chg="modMainMaster">
      <pc:chgData name="Lidia Welldeabzghi" userId="6657851c-35d9-4326-b5bf-045b30d4ae05" providerId="ADAL" clId="{6C8C8626-8EB5-4362-857C-9867C5461004}" dt="2024-09-19T10:56:45.474" v="3" actId="1076"/>
      <pc:docMkLst>
        <pc:docMk/>
      </pc:docMkLst>
      <pc:sldMasterChg chg="modSldLayout">
        <pc:chgData name="Lidia Welldeabzghi" userId="6657851c-35d9-4326-b5bf-045b30d4ae05" providerId="ADAL" clId="{6C8C8626-8EB5-4362-857C-9867C5461004}" dt="2024-09-19T10:56:45.474" v="3" actId="1076"/>
        <pc:sldMasterMkLst>
          <pc:docMk/>
          <pc:sldMasterMk cId="2394396925" sldId="2147483661"/>
        </pc:sldMasterMkLst>
        <pc:sldLayoutChg chg="modSp mod">
          <pc:chgData name="Lidia Welldeabzghi" userId="6657851c-35d9-4326-b5bf-045b30d4ae05" providerId="ADAL" clId="{6C8C8626-8EB5-4362-857C-9867C5461004}" dt="2024-09-19T10:56:45.474" v="3" actId="1076"/>
          <pc:sldLayoutMkLst>
            <pc:docMk/>
            <pc:sldMasterMk cId="2394396925" sldId="2147483661"/>
            <pc:sldLayoutMk cId="3371246564" sldId="2147483684"/>
          </pc:sldLayoutMkLst>
          <pc:spChg chg="mod">
            <ac:chgData name="Lidia Welldeabzghi" userId="6657851c-35d9-4326-b5bf-045b30d4ae05" providerId="ADAL" clId="{6C8C8626-8EB5-4362-857C-9867C5461004}" dt="2024-09-19T10:56:41.619" v="2" actId="1076"/>
            <ac:spMkLst>
              <pc:docMk/>
              <pc:sldMasterMk cId="2394396925" sldId="2147483661"/>
              <pc:sldLayoutMk cId="3371246564" sldId="2147483684"/>
              <ac:spMk id="4" creationId="{AAA8C579-D9FF-601A-436C-81F8FD82AE6D}"/>
            </ac:spMkLst>
          </pc:spChg>
          <pc:spChg chg="mod">
            <ac:chgData name="Lidia Welldeabzghi" userId="6657851c-35d9-4326-b5bf-045b30d4ae05" providerId="ADAL" clId="{6C8C8626-8EB5-4362-857C-9867C5461004}" dt="2024-09-19T10:56:45.474" v="3" actId="1076"/>
            <ac:spMkLst>
              <pc:docMk/>
              <pc:sldMasterMk cId="2394396925" sldId="2147483661"/>
              <pc:sldLayoutMk cId="3371246564" sldId="2147483684"/>
              <ac:spMk id="14" creationId="{E856A02A-682F-0AB9-2B00-E8155AE64F0B}"/>
            </ac:spMkLst>
          </pc:spChg>
          <pc:spChg chg="mod">
            <ac:chgData name="Lidia Welldeabzghi" userId="6657851c-35d9-4326-b5bf-045b30d4ae05" providerId="ADAL" clId="{6C8C8626-8EB5-4362-857C-9867C5461004}" dt="2024-09-19T10:56:31.466" v="1" actId="1076"/>
            <ac:spMkLst>
              <pc:docMk/>
              <pc:sldMasterMk cId="2394396925" sldId="2147483661"/>
              <pc:sldLayoutMk cId="3371246564" sldId="2147483684"/>
              <ac:spMk id="16" creationId="{C204FC51-3AA1-2470-229C-C3E81D8C292B}"/>
            </ac:spMkLst>
          </pc:spChg>
        </pc:sldLayoutChg>
      </pc:sldMasterChg>
    </pc:docChg>
  </pc:docChgLst>
  <pc:docChgLst>
    <pc:chgData name="Tyra Hertel" userId="3a5c8735-d552-40cf-b112-d8ac0f8d190e" providerId="ADAL" clId="{B2CDBBFF-82DD-448D-8309-D5BDBD98F517}"/>
    <pc:docChg chg="custSel delSld modSld modMainMaster modSection">
      <pc:chgData name="Tyra Hertel" userId="3a5c8735-d552-40cf-b112-d8ac0f8d190e" providerId="ADAL" clId="{B2CDBBFF-82DD-448D-8309-D5BDBD98F517}" dt="2024-09-19T12:05:33.637" v="108"/>
      <pc:docMkLst>
        <pc:docMk/>
      </pc:docMkLst>
      <pc:sldChg chg="addSp modSp">
        <pc:chgData name="Tyra Hertel" userId="3a5c8735-d552-40cf-b112-d8ac0f8d190e" providerId="ADAL" clId="{B2CDBBFF-82DD-448D-8309-D5BDBD98F517}" dt="2024-09-19T12:05:33.637" v="108"/>
        <pc:sldMkLst>
          <pc:docMk/>
          <pc:sldMk cId="4233395722" sldId="267"/>
        </pc:sldMkLst>
        <pc:spChg chg="add mod">
          <ac:chgData name="Tyra Hertel" userId="3a5c8735-d552-40cf-b112-d8ac0f8d190e" providerId="ADAL" clId="{B2CDBBFF-82DD-448D-8309-D5BDBD98F517}" dt="2024-09-19T12:05:33.637" v="108"/>
          <ac:spMkLst>
            <pc:docMk/>
            <pc:sldMk cId="4233395722" sldId="267"/>
            <ac:spMk id="3" creationId="{0A829010-E93E-D14F-8302-AEFCCCEDDD4A}"/>
          </ac:spMkLst>
        </pc:spChg>
      </pc:sldChg>
      <pc:sldChg chg="addSp delSp modSp mod">
        <pc:chgData name="Tyra Hertel" userId="3a5c8735-d552-40cf-b112-d8ac0f8d190e" providerId="ADAL" clId="{B2CDBBFF-82DD-448D-8309-D5BDBD98F517}" dt="2024-09-19T11:28:33.823" v="105" actId="478"/>
        <pc:sldMkLst>
          <pc:docMk/>
          <pc:sldMk cId="886721739" sldId="272"/>
        </pc:sldMkLst>
        <pc:spChg chg="add del mod">
          <ac:chgData name="Tyra Hertel" userId="3a5c8735-d552-40cf-b112-d8ac0f8d190e" providerId="ADAL" clId="{B2CDBBFF-82DD-448D-8309-D5BDBD98F517}" dt="2024-09-19T11:28:33.823" v="105" actId="478"/>
          <ac:spMkLst>
            <pc:docMk/>
            <pc:sldMk cId="886721739" sldId="272"/>
            <ac:spMk id="2" creationId="{5167C0F2-B864-4B1A-889C-28BCEB6B3D75}"/>
          </ac:spMkLst>
        </pc:spChg>
      </pc:sldChg>
      <pc:sldChg chg="addSp modSp del mod">
        <pc:chgData name="Tyra Hertel" userId="3a5c8735-d552-40cf-b112-d8ac0f8d190e" providerId="ADAL" clId="{B2CDBBFF-82DD-448D-8309-D5BDBD98F517}" dt="2024-09-19T11:28:37.480" v="106" actId="47"/>
        <pc:sldMkLst>
          <pc:docMk/>
          <pc:sldMk cId="859427" sldId="275"/>
        </pc:sldMkLst>
        <pc:spChg chg="add mod">
          <ac:chgData name="Tyra Hertel" userId="3a5c8735-d552-40cf-b112-d8ac0f8d190e" providerId="ADAL" clId="{B2CDBBFF-82DD-448D-8309-D5BDBD98F517}" dt="2024-09-19T09:42:33.286" v="19" actId="20577"/>
          <ac:spMkLst>
            <pc:docMk/>
            <pc:sldMk cId="859427" sldId="275"/>
            <ac:spMk id="6" creationId="{7446B364-18F6-3AA9-A4F2-9BF8ED9377AE}"/>
          </ac:spMkLst>
        </pc:spChg>
      </pc:sldChg>
      <pc:sldMasterChg chg="modSldLayout">
        <pc:chgData name="Tyra Hertel" userId="3a5c8735-d552-40cf-b112-d8ac0f8d190e" providerId="ADAL" clId="{B2CDBBFF-82DD-448D-8309-D5BDBD98F517}" dt="2024-09-19T12:05:30.855" v="107" actId="478"/>
        <pc:sldMasterMkLst>
          <pc:docMk/>
          <pc:sldMasterMk cId="2394396925" sldId="2147483661"/>
        </pc:sldMasterMkLst>
        <pc:sldLayoutChg chg="delSp mod">
          <pc:chgData name="Tyra Hertel" userId="3a5c8735-d552-40cf-b112-d8ac0f8d190e" providerId="ADAL" clId="{B2CDBBFF-82DD-448D-8309-D5BDBD98F517}" dt="2024-09-19T12:05:30.855" v="107" actId="478"/>
          <pc:sldLayoutMkLst>
            <pc:docMk/>
            <pc:sldMasterMk cId="2394396925" sldId="2147483661"/>
            <pc:sldLayoutMk cId="2894851312" sldId="2147483682"/>
          </pc:sldLayoutMkLst>
          <pc:spChg chg="del">
            <ac:chgData name="Tyra Hertel" userId="3a5c8735-d552-40cf-b112-d8ac0f8d190e" providerId="ADAL" clId="{B2CDBBFF-82DD-448D-8309-D5BDBD98F517}" dt="2024-09-19T12:05:30.855" v="107" actId="478"/>
            <ac:spMkLst>
              <pc:docMk/>
              <pc:sldMasterMk cId="2394396925" sldId="2147483661"/>
              <pc:sldLayoutMk cId="2894851312" sldId="2147483682"/>
              <ac:spMk id="15" creationId="{F22F74EA-A9F5-4FA6-A5EA-2B83C2AA9CFD}"/>
            </ac:spMkLst>
          </pc:spChg>
        </pc:sldLayoutChg>
        <pc:sldLayoutChg chg="modSp mod">
          <pc:chgData name="Tyra Hertel" userId="3a5c8735-d552-40cf-b112-d8ac0f8d190e" providerId="ADAL" clId="{B2CDBBFF-82DD-448D-8309-D5BDBD98F517}" dt="2024-09-19T11:27:34.566" v="104" actId="20577"/>
          <pc:sldLayoutMkLst>
            <pc:docMk/>
            <pc:sldMasterMk cId="2394396925" sldId="2147483661"/>
            <pc:sldLayoutMk cId="3859855295" sldId="2147483683"/>
          </pc:sldLayoutMkLst>
          <pc:spChg chg="mod">
            <ac:chgData name="Tyra Hertel" userId="3a5c8735-d552-40cf-b112-d8ac0f8d190e" providerId="ADAL" clId="{B2CDBBFF-82DD-448D-8309-D5BDBD98F517}" dt="2024-09-19T11:27:34.566" v="104" actId="20577"/>
            <ac:spMkLst>
              <pc:docMk/>
              <pc:sldMasterMk cId="2394396925" sldId="2147483661"/>
              <pc:sldLayoutMk cId="3859855295" sldId="2147483683"/>
              <ac:spMk id="5" creationId="{0A96F4E7-0BC6-6E08-9BA6-D3347C795D03}"/>
            </ac:spMkLst>
          </pc:spChg>
          <pc:spChg chg="mod">
            <ac:chgData name="Tyra Hertel" userId="3a5c8735-d552-40cf-b112-d8ac0f8d190e" providerId="ADAL" clId="{B2CDBBFF-82DD-448D-8309-D5BDBD98F517}" dt="2024-09-19T11:26:46.417" v="76" actId="20577"/>
            <ac:spMkLst>
              <pc:docMk/>
              <pc:sldMasterMk cId="2394396925" sldId="2147483661"/>
              <pc:sldLayoutMk cId="3859855295" sldId="2147483683"/>
              <ac:spMk id="11" creationId="{366E3751-4A42-3B8D-5208-B03E95659924}"/>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9/19/2024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s://app.ekipa.de/challenges/de40-rheinmetall/brief" TargetMode="External"/><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s://app.ekipa.de/challenges/de40-rheinmetall/brief" TargetMode="External"/><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de40-rheinmetall/brief"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app.ekipa.de/challenges/health-aok-bw/einreichung"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KERNFRAGEN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der AOK Baden-Württemberg deine nächsten Schritte oder deinen Umsetzungsplan vor / Wie möchtest du die zweite Phase mit der AOK Baden-Württemberg gestalten? In welchem Zeitraum sind erste Tests und eine Implementierung der Angebote realistisch?</a:t>
            </a:r>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087705"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REFERENZEN (FREIWILLIG)</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a:t>Was ist deine Motivation für die Teilnahme an der Challenge? / Was sind mögliche zukünftige Kooperationsmodelle, die für dich interessant sind? / Was sind die gewünschten Ergebnisse? Wie kann die weiterführende Business Partnerschaft mit der AOK Baden-Württemberg aussehen?</a:t>
            </a:r>
            <a:endParaRPr lang="en-GB"/>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a:t>Informiere uns gegebenenfalls über frühere Projekte, Referenzen, Qualifikationen, interessante Partnerschaften usw.</a:t>
            </a:r>
            <a:endParaRPr lang="en-GB"/>
          </a:p>
        </p:txBody>
      </p:sp>
    </p:spTree>
    <p:extLst>
      <p:ext uri="{BB962C8B-B14F-4D97-AF65-F5344CB8AC3E}">
        <p14:creationId xmlns:p14="http://schemas.microsoft.com/office/powerpoint/2010/main" val="385985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37830211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a:latin typeface="Segoe UI" panose="020B0502040204020203" pitchFamily="34" charset="0"/>
                <a:cs typeface="Segoe UI" panose="020B0502040204020203" pitchFamily="34" charset="0"/>
              </a:rPr>
              <a:t>Lade deine Dokumente bis zur genannten Frist über unsere </a:t>
            </a:r>
            <a:r>
              <a:rPr lang="de-DE" sz="1600">
                <a:latin typeface="Segoe UI" panose="020B0502040204020203" pitchFamily="34" charset="0"/>
                <a:cs typeface="Segoe UI" panose="020B0502040204020203" pitchFamily="34" charset="0"/>
                <a:hlinkClick r:id="rId3"/>
              </a:rPr>
              <a:t>Plattform</a:t>
            </a:r>
            <a:r>
              <a:rPr lang="de-DE" sz="1600">
                <a:latin typeface="Segoe UI" panose="020B0502040204020203" pitchFamily="34" charset="0"/>
                <a:cs typeface="Segoe UI" panose="020B0502040204020203" pitchFamily="34" charset="0"/>
              </a:rPr>
              <a:t> hoch</a:t>
            </a:r>
            <a:endParaRPr lang="en-US" sz="160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KERNFRAGEN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3923037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a:latin typeface="Segoe UI" panose="020B0502040204020203" pitchFamily="34" charset="0"/>
                <a:cs typeface="Segoe UI" panose="020B0502040204020203" pitchFamily="34" charset="0"/>
              </a:rPr>
              <a:t>Lade deine Dokumente bis zur genannten Frist über unsere </a:t>
            </a:r>
            <a:r>
              <a:rPr lang="de-DE" sz="1600">
                <a:latin typeface="Segoe UI" panose="020B0502040204020203" pitchFamily="34" charset="0"/>
                <a:cs typeface="Segoe UI" panose="020B0502040204020203" pitchFamily="34" charset="0"/>
                <a:hlinkClick r:id="rId3"/>
              </a:rPr>
              <a:t>Plattform</a:t>
            </a:r>
            <a:r>
              <a:rPr lang="de-DE" sz="1600">
                <a:latin typeface="Segoe UI" panose="020B0502040204020203" pitchFamily="34" charset="0"/>
                <a:cs typeface="Segoe UI" panose="020B0502040204020203" pitchFamily="34" charset="0"/>
              </a:rPr>
              <a:t> hoch</a:t>
            </a:r>
            <a:endParaRPr lang="en-US" sz="160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KERNFRAGEN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1389778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9">
            <a:extLst>
              <a:ext uri="{FF2B5EF4-FFF2-40B4-BE49-F238E27FC236}">
                <a16:creationId xmlns:a16="http://schemas.microsoft.com/office/drawing/2014/main" id="{2348078E-8AD8-1AC4-4501-37C3353CCC91}"/>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632704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 Habt ihr bereits Success Stories im Bereich Fundraising vorzuweisen?</a:t>
            </a:r>
            <a:endParaRPr lang="en-GB"/>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6807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7699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550267"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HINTERGRUNG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a:t>
            </a:r>
            <a:endParaRPr lang="en-GB"/>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68076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LAND</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3003836"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GRÜNDUNGSJAHR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2177776"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STARTUP/UNIVERSITÄT</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39725133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a:t>
            </a:r>
            <a:endParaRPr lang="en-GB"/>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68076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LAND</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01181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STUDIUM</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31709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UNIVERSITÄT</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a:t>Gib und eine kurze Einführung zu deiner Lösung.</a:t>
            </a:r>
            <a:endParaRPr lang="en-GB"/>
          </a:p>
          <a:p>
            <a:pPr lvl="0"/>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41988962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91938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PROBLEM &amp; ZIELGRUPPE</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das Problem und die Zielgruppe vor, auf die du deine Lösung ausgerichtet hast.</a:t>
            </a:r>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Tree>
    <p:extLst>
      <p:ext uri="{BB962C8B-B14F-4D97-AF65-F5344CB8AC3E}">
        <p14:creationId xmlns:p14="http://schemas.microsoft.com/office/powerpoint/2010/main" val="2499668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a:latin typeface="Segoe UI" panose="020B0502040204020203" pitchFamily="34" charset="0"/>
                <a:cs typeface="Segoe UI" panose="020B0502040204020203" pitchFamily="34" charset="0"/>
              </a:rPr>
              <a:t>Lade deine Dokumente bis zur genannten Frist über unsere </a:t>
            </a:r>
            <a:r>
              <a:rPr lang="de-DE" sz="1600">
                <a:latin typeface="Segoe UI" panose="020B0502040204020203" pitchFamily="34" charset="0"/>
                <a:cs typeface="Segoe UI" panose="020B0502040204020203" pitchFamily="34" charset="0"/>
                <a:hlinkClick r:id="rId3"/>
              </a:rPr>
              <a:t>Plattform</a:t>
            </a:r>
            <a:r>
              <a:rPr lang="de-DE" sz="1600">
                <a:latin typeface="Segoe UI" panose="020B0502040204020203" pitchFamily="34" charset="0"/>
                <a:cs typeface="Segoe UI" panose="020B0502040204020203" pitchFamily="34" charset="0"/>
              </a:rPr>
              <a:t> hoch</a:t>
            </a:r>
            <a:endParaRPr lang="en-US" sz="160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KERNFRAGEN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9367563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1705275"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KERNFRAGE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948543"/>
            <a:ext cx="3594179" cy="422841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573432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SPEZIFISCHE FRAGEN </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170527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KERNFRAGE </a:t>
            </a:r>
            <a:r>
              <a:rPr lang="en-US" b="1">
                <a:solidFill>
                  <a:schemeClr val="tx2">
                    <a:lumMod val="25000"/>
                  </a:schemeClr>
                </a:solidFill>
                <a:latin typeface="Segoe UI" panose="020B0502040204020203" pitchFamily="34" charset="0"/>
                <a:cs typeface="Segoe UI" panose="020B0502040204020203" pitchFamily="34" charset="0"/>
              </a:rPr>
              <a:t>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301752" y="1154464"/>
            <a:ext cx="3621184" cy="584775"/>
          </a:xfrm>
          <a:prstGeom prst="rect">
            <a:avLst/>
          </a:prstGeom>
          <a:noFill/>
        </p:spPr>
        <p:txBody>
          <a:bodyPr wrap="non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Welche </a:t>
            </a:r>
            <a:r>
              <a:rPr lang="en-US" sz="1600" b="0" err="1">
                <a:solidFill>
                  <a:schemeClr val="tx2">
                    <a:lumMod val="25000"/>
                  </a:schemeClr>
                </a:solidFill>
                <a:latin typeface="Segoe UI" panose="020B0502040204020203" pitchFamily="34" charset="0"/>
                <a:cs typeface="Segoe UI" panose="020B0502040204020203" pitchFamily="34" charset="0"/>
              </a:rPr>
              <a:t>Marketingansätze</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können</a:t>
            </a:r>
            <a:r>
              <a:rPr lang="en-US" sz="1600" b="0">
                <a:solidFill>
                  <a:schemeClr val="tx2">
                    <a:lumMod val="25000"/>
                  </a:schemeClr>
                </a:solidFill>
                <a:latin typeface="Segoe UI" panose="020B0502040204020203" pitchFamily="34" charset="0"/>
                <a:cs typeface="Segoe UI" panose="020B0502040204020203" pitchFamily="34" charset="0"/>
              </a:rPr>
              <a:t> die </a:t>
            </a:r>
          </a:p>
          <a:p>
            <a:r>
              <a:rPr lang="en-US" sz="1600" b="0" err="1">
                <a:solidFill>
                  <a:schemeClr val="tx2">
                    <a:lumMod val="25000"/>
                  </a:schemeClr>
                </a:solidFill>
                <a:latin typeface="Segoe UI" panose="020B0502040204020203" pitchFamily="34" charset="0"/>
                <a:cs typeface="Segoe UI" panose="020B0502040204020203" pitchFamily="34" charset="0"/>
              </a:rPr>
              <a:t>Kundenbindung</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erhöhen</a:t>
            </a:r>
            <a:r>
              <a:rPr lang="en-US" sz="1600" b="0">
                <a:solidFill>
                  <a:schemeClr val="tx2">
                    <a:lumMod val="25000"/>
                  </a:schemeClr>
                </a:solidFill>
                <a:latin typeface="Segoe UI" panose="020B0502040204020203" pitchFamily="34" charset="0"/>
                <a:cs typeface="Segoe UI" panose="020B0502040204020203" pitchFamily="34" charset="0"/>
              </a:rPr>
              <a:t>?</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170527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KERNFRAGE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229879"/>
            <a:ext cx="3815203" cy="584775"/>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Mit </a:t>
            </a:r>
            <a:r>
              <a:rPr lang="en-US" sz="1600" b="0" err="1">
                <a:solidFill>
                  <a:schemeClr val="tx2">
                    <a:lumMod val="25000"/>
                  </a:schemeClr>
                </a:solidFill>
                <a:latin typeface="Segoe UI" panose="020B0502040204020203" pitchFamily="34" charset="0"/>
                <a:cs typeface="Segoe UI" panose="020B0502040204020203" pitchFamily="34" charset="0"/>
              </a:rPr>
              <a:t>welchen</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Bildungsnuggets</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motiviert</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ihr</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Mitarbeitende</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zum</a:t>
            </a:r>
            <a:r>
              <a:rPr lang="en-US" sz="1600" b="0">
                <a:solidFill>
                  <a:schemeClr val="tx2">
                    <a:lumMod val="25000"/>
                  </a:schemeClr>
                </a:solidFill>
                <a:latin typeface="Segoe UI" panose="020B0502040204020203" pitchFamily="34" charset="0"/>
                <a:cs typeface="Segoe UI" panose="020B0502040204020203" pitchFamily="34" charset="0"/>
              </a:rPr>
              <a:t> </a:t>
            </a:r>
            <a:r>
              <a:rPr lang="en-US" sz="1600" b="0" err="1">
                <a:solidFill>
                  <a:schemeClr val="tx2">
                    <a:lumMod val="25000"/>
                  </a:schemeClr>
                </a:solidFill>
                <a:latin typeface="Segoe UI" panose="020B0502040204020203" pitchFamily="34" charset="0"/>
                <a:cs typeface="Segoe UI" panose="020B0502040204020203" pitchFamily="34" charset="0"/>
              </a:rPr>
              <a:t>Lernen</a:t>
            </a:r>
            <a:r>
              <a:rPr lang="en-US" sz="1600" b="0">
                <a:solidFill>
                  <a:schemeClr val="tx2">
                    <a:lumMod val="25000"/>
                  </a:schemeClr>
                </a:solidFill>
                <a:latin typeface="Segoe UI" panose="020B0502040204020203" pitchFamily="34" charset="0"/>
                <a:cs typeface="Segoe UI" panose="020B0502040204020203" pitchFamily="34" charset="0"/>
              </a:rPr>
              <a:t>?</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178438" y="1064185"/>
            <a:ext cx="3749411" cy="830997"/>
          </a:xfrm>
          <a:prstGeom prst="rect">
            <a:avLst/>
          </a:prstGeom>
          <a:noFill/>
        </p:spPr>
        <p:txBody>
          <a:bodyPr wrap="square" rtlCol="0" anchor="ctr">
            <a:spAutoFit/>
          </a:bodyPr>
          <a:lstStyle/>
          <a:p>
            <a:r>
              <a:rPr lang="de-DE" sz="1600" b="0">
                <a:solidFill>
                  <a:schemeClr val="bg1"/>
                </a:solidFill>
                <a:latin typeface="Segoe UI" panose="020B0502040204020203" pitchFamily="34" charset="0"/>
                <a:cs typeface="Segoe UI" panose="020B0502040204020203" pitchFamily="34" charset="0"/>
              </a:rPr>
              <a:t>Wie können Personaler sowie Mitarbeitende zugleich angesprochen werden?</a:t>
            </a:r>
            <a:endParaRPr lang="en-US" sz="1600" b="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352179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1310172"/>
            <a:ext cx="4075044" cy="5547829"/>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05386" y="1419632"/>
            <a:ext cx="2511585"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OPTIONALE FRAGE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576945"/>
            <a:ext cx="3594179" cy="3600017"/>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err="1"/>
              <a:t>Kurze</a:t>
            </a:r>
            <a:r>
              <a:rPr lang="en-GB"/>
              <a:t> </a:t>
            </a:r>
            <a:r>
              <a:rPr lang="en-GB" err="1"/>
              <a:t>Antwort</a:t>
            </a:r>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97897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OPTIONALE ANGABEN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1310172"/>
            <a:ext cx="4075044" cy="555099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216740" y="1416086"/>
            <a:ext cx="251158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OPTIONALE FRAGE </a:t>
            </a:r>
            <a:r>
              <a:rPr lang="en-US" b="1">
                <a:solidFill>
                  <a:schemeClr val="tx2">
                    <a:lumMod val="25000"/>
                  </a:schemeClr>
                </a:solidFill>
                <a:latin typeface="Segoe UI" panose="020B0502040204020203" pitchFamily="34" charset="0"/>
                <a:cs typeface="Segoe UI" panose="020B0502040204020203" pitchFamily="34" charset="0"/>
              </a:rPr>
              <a:t>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225510" y="1785183"/>
            <a:ext cx="3692192" cy="830997"/>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Wie kann die Zugänglichkeit und Benutzerfreundlichkeit der Angebote erhöht werden?</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576945"/>
            <a:ext cx="3594179" cy="3600017"/>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172279" y="1908294"/>
            <a:ext cx="3799358" cy="584775"/>
          </a:xfrm>
          <a:prstGeom prst="rect">
            <a:avLst/>
          </a:prstGeom>
          <a:noFill/>
        </p:spPr>
        <p:txBody>
          <a:bodyPr wrap="square" rtlCol="0" anchor="ctr">
            <a:spAutoFit/>
          </a:bodyPr>
          <a:lstStyle/>
          <a:p>
            <a:r>
              <a:rPr lang="en-US" sz="1600" b="0">
                <a:solidFill>
                  <a:schemeClr val="bg1"/>
                </a:solidFill>
                <a:latin typeface="Segoe UI" panose="020B0502040204020203" pitchFamily="34" charset="0"/>
                <a:cs typeface="Segoe UI" panose="020B0502040204020203" pitchFamily="34" charset="0"/>
              </a:rPr>
              <a:t>Wie kann eine Lern-Community augebaut werden?</a:t>
            </a:r>
          </a:p>
        </p:txBody>
      </p:sp>
      <p:sp>
        <p:nvSpPr>
          <p:cNvPr id="3" name="TextBox 13">
            <a:extLst>
              <a:ext uri="{FF2B5EF4-FFF2-40B4-BE49-F238E27FC236}">
                <a16:creationId xmlns:a16="http://schemas.microsoft.com/office/drawing/2014/main" id="{C0E3869F-9F3A-C847-526A-0C91BE15F039}"/>
              </a:ext>
            </a:extLst>
          </p:cNvPr>
          <p:cNvSpPr txBox="1"/>
          <p:nvPr userDrawn="1"/>
        </p:nvSpPr>
        <p:spPr>
          <a:xfrm>
            <a:off x="246535" y="763000"/>
            <a:ext cx="3835891" cy="400110"/>
          </a:xfrm>
          <a:prstGeom prst="rect">
            <a:avLst/>
          </a:prstGeom>
          <a:noFill/>
        </p:spPr>
        <p:txBody>
          <a:bodyPr wrap="square" rtlCol="0" anchor="ctr">
            <a:spAutoFit/>
          </a:bodyPr>
          <a:lstStyle/>
          <a:p>
            <a:r>
              <a:rPr lang="en-US" sz="1000" b="0" err="1">
                <a:solidFill>
                  <a:schemeClr val="tx2">
                    <a:lumMod val="25000"/>
                  </a:schemeClr>
                </a:solidFill>
                <a:latin typeface="Segoe UI" panose="020B0502040204020203" pitchFamily="34" charset="0"/>
                <a:cs typeface="Segoe UI" panose="020B0502040204020203" pitchFamily="34" charset="0"/>
              </a:rPr>
              <a:t>Folgende</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Fragen</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können</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beantwortet</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werden</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sind</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allerdings</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nicht</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verpflichtend</a:t>
            </a:r>
            <a:r>
              <a:rPr lang="en-US" sz="1000" b="0">
                <a:solidFill>
                  <a:schemeClr val="tx2">
                    <a:lumMod val="25000"/>
                  </a:schemeClr>
                </a:solidFill>
                <a:latin typeface="Segoe UI" panose="020B0502040204020203" pitchFamily="34" charset="0"/>
                <a:cs typeface="Segoe UI" panose="020B0502040204020203" pitchFamily="34" charset="0"/>
              </a:rPr>
              <a:t> für die </a:t>
            </a:r>
            <a:r>
              <a:rPr lang="en-US" sz="1000" b="0" err="1">
                <a:solidFill>
                  <a:schemeClr val="tx2">
                    <a:lumMod val="25000"/>
                  </a:schemeClr>
                </a:solidFill>
                <a:latin typeface="Segoe UI" panose="020B0502040204020203" pitchFamily="34" charset="0"/>
                <a:cs typeface="Segoe UI" panose="020B0502040204020203" pitchFamily="34" charset="0"/>
              </a:rPr>
              <a:t>Teilnahme</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zu</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beantworten</a:t>
            </a:r>
            <a:r>
              <a:rPr lang="en-US" sz="1000" b="0">
                <a:solidFill>
                  <a:schemeClr val="tx2">
                    <a:lumMod val="25000"/>
                  </a:schemeClr>
                </a:solidFill>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8675814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dem Anbieter der Challenge deine nächsten Schritte oder deinen Umsetzungsplan vor / Wie möchtest du die zweite Phase mit dem Anbieter der Challenge gestalten. In welchem Zeitraum sind erste Tests und eine Implementierung der Angebote realistisch?</a:t>
            </a:r>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5.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087705"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REFERENZEN (FREIWILLIG)</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a:t>Was ist deine Motivation für die Teilnahme an der Challenge? / Was sind mögliche zukünftige Kooperationsmodelle, die für dich interessant sind? / Was sind die gewünschten Ergebnisse? Wie kann die weiterführende Business Partnerschaft mit der SozialBank aussehen?</a:t>
            </a:r>
            <a:endParaRPr lang="en-GB"/>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a:t>Informiere uns gegebenenfalls über frühere Projekte, Referenzen, Qualifikationen, interessante Partnerschaften usw.</a:t>
            </a:r>
            <a:endParaRPr lang="en-GB"/>
          </a:p>
        </p:txBody>
      </p:sp>
    </p:spTree>
    <p:extLst>
      <p:ext uri="{BB962C8B-B14F-4D97-AF65-F5344CB8AC3E}">
        <p14:creationId xmlns:p14="http://schemas.microsoft.com/office/powerpoint/2010/main" val="2715108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2085236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118979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9">
            <a:extLst>
              <a:ext uri="{FF2B5EF4-FFF2-40B4-BE49-F238E27FC236}">
                <a16:creationId xmlns:a16="http://schemas.microsoft.com/office/drawing/2014/main" id="{2348078E-8AD8-1AC4-4501-37C3353CCC91}"/>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90018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 Habt ihr bereits Success Stories im Bereich Fundraising vorzuweisen?</a:t>
            </a:r>
            <a:endParaRPr lang="en-GB"/>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6807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550267"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HINTERGRUNG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a:t>
            </a:r>
            <a:endParaRPr lang="en-GB"/>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68076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LAND</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3003836"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GRÜNDUNGSJAHR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2177776"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STARTUP/UNIVERSITÄT</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a:t>
            </a:r>
            <a:endParaRPr lang="en-GB"/>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68076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LAND</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01181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STUDIUM</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31709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UNIVERSITÄT</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a:t>Gib und eine kurze Einführung zu deiner Lösung.</a:t>
            </a:r>
            <a:endParaRPr lang="en-GB"/>
          </a:p>
          <a:p>
            <a:pPr lvl="0"/>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
        <p:nvSpPr>
          <p:cNvPr id="2" name="TextBox 8">
            <a:extLst>
              <a:ext uri="{FF2B5EF4-FFF2-40B4-BE49-F238E27FC236}">
                <a16:creationId xmlns:a16="http://schemas.microsoft.com/office/drawing/2014/main" id="{DF19BAC0-8CED-F904-2D57-12F04331E36F}"/>
              </a:ext>
            </a:extLst>
          </p:cNvPr>
          <p:cNvSpPr txBox="1"/>
          <p:nvPr userDrawn="1"/>
        </p:nvSpPr>
        <p:spPr>
          <a:xfrm>
            <a:off x="229905" y="817964"/>
            <a:ext cx="3695549" cy="369332"/>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KRITERIEN &amp; GUIDLINES</a:t>
            </a:r>
          </a:p>
        </p:txBody>
      </p:sp>
      <p:sp>
        <p:nvSpPr>
          <p:cNvPr id="4" name="Textfeld 3">
            <a:extLst>
              <a:ext uri="{FF2B5EF4-FFF2-40B4-BE49-F238E27FC236}">
                <a16:creationId xmlns:a16="http://schemas.microsoft.com/office/drawing/2014/main" id="{6671D909-E3C3-EE22-2BBA-0BF010E29823}"/>
              </a:ext>
            </a:extLst>
          </p:cNvPr>
          <p:cNvSpPr txBox="1"/>
          <p:nvPr userDrawn="1"/>
        </p:nvSpPr>
        <p:spPr>
          <a:xfrm>
            <a:off x="229905" y="1280570"/>
            <a:ext cx="3575477" cy="48320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Eure Lösung sollte nicht nur informieren, sondern </a:t>
            </a:r>
            <a:r>
              <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aktiv Verhaltensänderungen fördern und Anreize setzen. </a:t>
            </a: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Sie sollte </a:t>
            </a:r>
            <a:r>
              <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evidenzbasiert</a:t>
            </a: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sein, das heißt, auf validen Daten oder wissenschaftlichen Erkenntnissen beruhen oder erste positive Ergebnisse aus Nutzertests oder Studien aufweisen.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Zudem muss eure Lösung </a:t>
            </a:r>
            <a:r>
              <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den rechtlichen und regulatorischen Vorgaben</a:t>
            </a: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im Gesundheitswesen entsprechen.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Die</a:t>
            </a: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de-DE" sz="1400" b="1"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Lösung sollte skalierbar sein und folgende Zielgruppen adressieren: </a:t>
            </a: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Kinder und Jugendliche, vulnerable Gruppen oder spezifische Krankheitsbilder.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err="1">
                <a:ln>
                  <a:noFill/>
                </a:ln>
                <a:solidFill>
                  <a:srgbClr val="FFFFFF"/>
                </a:solidFill>
                <a:effectLst/>
                <a:uLnTx/>
                <a:uFillTx/>
                <a:latin typeface="Segoe UI" panose="020B0502040204020203" pitchFamily="34" charset="0"/>
                <a:ea typeface="+mn-ea"/>
                <a:cs typeface="Segoe UI" panose="020B0502040204020203" pitchFamily="34" charset="0"/>
              </a:rPr>
              <a:t>Hier</a:t>
            </a:r>
            <a:r>
              <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en-GB" sz="1400" b="0" i="0" u="none" strike="noStrike" kern="1200" cap="none" spc="0" normalizeH="0" baseline="0" noProof="0" err="1">
                <a:ln>
                  <a:noFill/>
                </a:ln>
                <a:solidFill>
                  <a:srgbClr val="FFFFFF"/>
                </a:solidFill>
                <a:effectLst/>
                <a:uLnTx/>
                <a:uFillTx/>
                <a:latin typeface="Segoe UI" panose="020B0502040204020203" pitchFamily="34" charset="0"/>
                <a:ea typeface="+mn-ea"/>
                <a:cs typeface="Segoe UI" panose="020B0502040204020203" pitchFamily="34" charset="0"/>
              </a:rPr>
              <a:t>findest</a:t>
            </a:r>
            <a:r>
              <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du </a:t>
            </a:r>
            <a:r>
              <a:rPr kumimoji="0" lang="en-GB" sz="1400" b="0" i="0" u="none" strike="noStrike" kern="1200" cap="none" spc="0" normalizeH="0" baseline="0" noProof="0" err="1">
                <a:ln>
                  <a:noFill/>
                </a:ln>
                <a:solidFill>
                  <a:srgbClr val="FFFFFF"/>
                </a:solidFill>
                <a:effectLst/>
                <a:uLnTx/>
                <a:uFillTx/>
                <a:latin typeface="Segoe UI" panose="020B0502040204020203" pitchFamily="34" charset="0"/>
                <a:ea typeface="+mn-ea"/>
                <a:cs typeface="Segoe UI" panose="020B0502040204020203" pitchFamily="34" charset="0"/>
              </a:rPr>
              <a:t>weitere</a:t>
            </a:r>
            <a:r>
              <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en-GB" sz="1400" b="0" i="0" u="none" strike="noStrike" kern="1200" cap="none" spc="0" normalizeH="0" baseline="0" noProof="0" err="1">
                <a:ln>
                  <a:noFill/>
                </a:ln>
                <a:solidFill>
                  <a:srgbClr val="FFFFFF"/>
                </a:solidFill>
                <a:effectLst/>
                <a:uLnTx/>
                <a:uFillTx/>
                <a:latin typeface="Segoe UI" panose="020B0502040204020203" pitchFamily="34" charset="0"/>
                <a:ea typeface="+mn-ea"/>
                <a:cs typeface="Segoe UI" panose="020B0502040204020203" pitchFamily="34" charset="0"/>
              </a:rPr>
              <a:t>Informationen</a:t>
            </a:r>
            <a:r>
              <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en-GB" sz="1400" b="0" i="0" u="none" strike="noStrike" kern="1200" cap="none" spc="0" normalizeH="0" baseline="0" noProof="0" err="1">
                <a:ln>
                  <a:noFill/>
                </a:ln>
                <a:solidFill>
                  <a:srgbClr val="FFFFFF"/>
                </a:solidFill>
                <a:effectLst/>
                <a:uLnTx/>
                <a:uFillTx/>
                <a:latin typeface="Segoe UI" panose="020B0502040204020203" pitchFamily="34" charset="0"/>
                <a:ea typeface="+mn-ea"/>
                <a:cs typeface="Segoe UI" panose="020B0502040204020203" pitchFamily="34" charset="0"/>
              </a:rPr>
              <a:t>zu</a:t>
            </a:r>
            <a:r>
              <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 den </a:t>
            </a:r>
            <a:r>
              <a:rPr kumimoji="0" lang="en-GB" sz="1400" b="0" i="0" u="none" strike="noStrike" kern="1200" cap="none" spc="0" normalizeH="0" baseline="0" noProof="0" err="1">
                <a:ln>
                  <a:noFill/>
                </a:ln>
                <a:solidFill>
                  <a:srgbClr val="FFFFFF"/>
                </a:solidFill>
                <a:effectLst/>
                <a:uLnTx/>
                <a:uFillTx/>
                <a:latin typeface="Segoe UI" panose="020B0502040204020203" pitchFamily="34" charset="0"/>
                <a:ea typeface="+mn-ea"/>
                <a:cs typeface="Segoe UI" panose="020B0502040204020203" pitchFamily="34" charset="0"/>
              </a:rPr>
              <a:t>Kriterien</a:t>
            </a:r>
            <a:r>
              <a:rPr kumimoji="0" lang="en-GB"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chemeClr val="accent4"/>
                </a:solidFill>
                <a:effectLst/>
                <a:uLnTx/>
                <a:uFillTx/>
                <a:latin typeface="Segoe UI" panose="020B0502040204020203" pitchFamily="34" charset="0"/>
                <a:ea typeface="+mn-ea"/>
                <a:cs typeface="Segoe UI" panose="020B0502040204020203" pitchFamily="34" charset="0"/>
                <a:hlinkClick r:id="rId2"/>
              </a:rPr>
              <a:t>https://app.ekipa.de/challenges/health-aok-bw/einreichung</a:t>
            </a:r>
            <a:endParaRPr kumimoji="0" lang="en-GB" sz="2800" b="0" i="0" u="none" strike="noStrike" kern="1200" cap="none" spc="0" normalizeH="0" baseline="0" noProof="0">
              <a:ln>
                <a:noFill/>
              </a:ln>
              <a:solidFill>
                <a:schemeClr val="accent4"/>
              </a:solidFill>
              <a:effectLs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348504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1705275"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KERNFRAGE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458065"/>
            <a:ext cx="3594179" cy="37188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err="1"/>
              <a:t>Kurze</a:t>
            </a:r>
            <a:r>
              <a:rPr lang="en-GB"/>
              <a:t> </a:t>
            </a:r>
            <a:r>
              <a:rPr lang="en-GB" err="1"/>
              <a:t>Antwort</a:t>
            </a:r>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573432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SPEZIFISCHE FRAGEN </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170527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KERNFRAGE </a:t>
            </a:r>
            <a:r>
              <a:rPr lang="en-US" b="1">
                <a:solidFill>
                  <a:schemeClr val="tx2">
                    <a:lumMod val="25000"/>
                  </a:schemeClr>
                </a:solidFill>
                <a:latin typeface="Segoe UI" panose="020B0502040204020203" pitchFamily="34" charset="0"/>
                <a:cs typeface="Segoe UI" panose="020B0502040204020203" pitchFamily="34" charset="0"/>
              </a:rPr>
              <a:t>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304950" y="1161256"/>
            <a:ext cx="3594179" cy="1169551"/>
          </a:xfrm>
          <a:prstGeom prst="rect">
            <a:avLst/>
          </a:prstGeom>
          <a:noFill/>
        </p:spPr>
        <p:txBody>
          <a:bodyPr wrap="square" rtlCol="0" anchor="ctr">
            <a:spAutoFit/>
          </a:bodyPr>
          <a:lstStyle/>
          <a:p>
            <a:r>
              <a:rPr lang="de-DE" sz="1400" b="0">
                <a:solidFill>
                  <a:schemeClr val="tx2">
                    <a:lumMod val="25000"/>
                  </a:schemeClr>
                </a:solidFill>
                <a:latin typeface="Segoe UI" panose="020B0502040204020203" pitchFamily="34" charset="0"/>
                <a:cs typeface="Segoe UI" panose="020B0502040204020203" pitchFamily="34" charset="0"/>
              </a:rPr>
              <a:t>Welche Art von Gesundheitskompetenz fördert eure Lösung, und inwiefern unterstützt sie präventive Maßnahmen oder die Verbesserung des Krankheitsverlaufs?</a:t>
            </a:r>
            <a:endParaRPr lang="en-US" sz="1400" b="0">
              <a:solidFill>
                <a:schemeClr val="tx2">
                  <a:lumMod val="25000"/>
                </a:schemeClr>
              </a:solidFill>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170527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KERNFRAGE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161256"/>
            <a:ext cx="3636766" cy="954107"/>
          </a:xfrm>
          <a:prstGeom prst="rect">
            <a:avLst/>
          </a:prstGeom>
          <a:noFill/>
        </p:spPr>
        <p:txBody>
          <a:bodyPr wrap="square" rtlCol="0" anchor="ctr">
            <a:spAutoFit/>
          </a:bodyPr>
          <a:lstStyle/>
          <a:p>
            <a:r>
              <a:rPr lang="de-DE" sz="1400" b="0">
                <a:solidFill>
                  <a:schemeClr val="tx2">
                    <a:lumMod val="25000"/>
                  </a:schemeClr>
                </a:solidFill>
                <a:latin typeface="Segoe UI" panose="020B0502040204020203" pitchFamily="34" charset="0"/>
                <a:cs typeface="Segoe UI" panose="020B0502040204020203" pitchFamily="34" charset="0"/>
              </a:rPr>
              <a:t>Welche Methoden oder Technologien verwendet ihr, um Gesundheitskompetenz zu verbessern und gesundheitsförderndes Verhalten zu unterstützen?</a:t>
            </a:r>
            <a:endParaRPr lang="en-US" sz="1400" b="0">
              <a:solidFill>
                <a:schemeClr val="tx2">
                  <a:lumMod val="25000"/>
                </a:schemeClr>
              </a:solidFill>
              <a:latin typeface="Segoe UI" panose="020B0502040204020203" pitchFamily="34" charset="0"/>
              <a:cs typeface="Segoe UI" panose="020B0502040204020203" pitchFamily="34" charset="0"/>
            </a:endParaRP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458065"/>
            <a:ext cx="3594179" cy="37188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err="1"/>
              <a:t>Kurze</a:t>
            </a:r>
            <a:r>
              <a:rPr lang="en-GB"/>
              <a:t> </a:t>
            </a:r>
            <a:r>
              <a:rPr lang="en-GB" err="1"/>
              <a:t>Antwort</a:t>
            </a:r>
            <a:endParaRPr lang="en-GB"/>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458065"/>
            <a:ext cx="3594179" cy="37188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231531" y="1187296"/>
            <a:ext cx="3749411" cy="954107"/>
          </a:xfrm>
          <a:prstGeom prst="rect">
            <a:avLst/>
          </a:prstGeom>
          <a:noFill/>
        </p:spPr>
        <p:txBody>
          <a:bodyPr wrap="square" rtlCol="0" anchor="ctr">
            <a:spAutoFit/>
          </a:bodyPr>
          <a:lstStyle/>
          <a:p>
            <a:r>
              <a:rPr lang="de-DE" sz="1400" b="0">
                <a:solidFill>
                  <a:schemeClr val="bg1"/>
                </a:solidFill>
                <a:latin typeface="Segoe UI" panose="020B0502040204020203" pitchFamily="34" charset="0"/>
                <a:cs typeface="Segoe UI" panose="020B0502040204020203" pitchFamily="34" charset="0"/>
              </a:rPr>
              <a:t>Welches spezifische Problem adressiert eure Lösung für welche Zielgruppe, und welchen klaren Mehrwert bietet sie im Vergleich zu bestehenden Lösungen?</a:t>
            </a:r>
            <a:endParaRPr lang="en-US" sz="1400" b="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71246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1310172"/>
            <a:ext cx="4075044" cy="5547829"/>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05386" y="1419632"/>
            <a:ext cx="2511585"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OPTIONALE FRAGE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576945"/>
            <a:ext cx="3594179" cy="3600017"/>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err="1"/>
              <a:t>Kurze</a:t>
            </a:r>
            <a:r>
              <a:rPr lang="en-GB"/>
              <a:t> </a:t>
            </a:r>
            <a:r>
              <a:rPr lang="en-GB" err="1"/>
              <a:t>Antwort</a:t>
            </a:r>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97897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OPTIONALE ANGABEN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1310172"/>
            <a:ext cx="4075044" cy="555099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216740" y="1416086"/>
            <a:ext cx="251158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OPTIONALE FRAGE </a:t>
            </a:r>
            <a:r>
              <a:rPr lang="en-US" b="1">
                <a:solidFill>
                  <a:schemeClr val="tx2">
                    <a:lumMod val="25000"/>
                  </a:schemeClr>
                </a:solidFill>
                <a:latin typeface="Segoe UI" panose="020B0502040204020203" pitchFamily="34" charset="0"/>
                <a:cs typeface="Segoe UI" panose="020B0502040204020203" pitchFamily="34" charset="0"/>
              </a:rPr>
              <a:t>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225510" y="1785183"/>
            <a:ext cx="3692192" cy="830997"/>
          </a:xfrm>
          <a:prstGeom prst="rect">
            <a:avLst/>
          </a:prstGeom>
          <a:noFill/>
        </p:spPr>
        <p:txBody>
          <a:bodyPr wrap="square" rtlCol="0" anchor="ctr">
            <a:spAutoFit/>
          </a:bodyPr>
          <a:lstStyle/>
          <a:p>
            <a:r>
              <a:rPr lang="en-US" sz="1600" b="0">
                <a:solidFill>
                  <a:schemeClr val="tx2">
                    <a:lumMod val="25000"/>
                  </a:schemeClr>
                </a:solidFill>
                <a:latin typeface="Segoe UI" panose="020B0502040204020203" pitchFamily="34" charset="0"/>
                <a:cs typeface="Segoe UI" panose="020B0502040204020203" pitchFamily="34" charset="0"/>
              </a:rPr>
              <a:t>Wie kann die Zugänglichkeit und Benutzerfreundlichkeit der Angebote erhöht werden?</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576945"/>
            <a:ext cx="3594179" cy="3600017"/>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172279" y="1908294"/>
            <a:ext cx="3799358" cy="584775"/>
          </a:xfrm>
          <a:prstGeom prst="rect">
            <a:avLst/>
          </a:prstGeom>
          <a:noFill/>
        </p:spPr>
        <p:txBody>
          <a:bodyPr wrap="square" rtlCol="0" anchor="ctr">
            <a:spAutoFit/>
          </a:bodyPr>
          <a:lstStyle/>
          <a:p>
            <a:r>
              <a:rPr lang="en-US" sz="1600" b="0">
                <a:solidFill>
                  <a:schemeClr val="bg1"/>
                </a:solidFill>
                <a:latin typeface="Segoe UI" panose="020B0502040204020203" pitchFamily="34" charset="0"/>
                <a:cs typeface="Segoe UI" panose="020B0502040204020203" pitchFamily="34" charset="0"/>
              </a:rPr>
              <a:t>Wie kann eine Lern-Community augebaut werden?</a:t>
            </a:r>
          </a:p>
        </p:txBody>
      </p:sp>
      <p:sp>
        <p:nvSpPr>
          <p:cNvPr id="3" name="TextBox 13">
            <a:extLst>
              <a:ext uri="{FF2B5EF4-FFF2-40B4-BE49-F238E27FC236}">
                <a16:creationId xmlns:a16="http://schemas.microsoft.com/office/drawing/2014/main" id="{C0E3869F-9F3A-C847-526A-0C91BE15F039}"/>
              </a:ext>
            </a:extLst>
          </p:cNvPr>
          <p:cNvSpPr txBox="1"/>
          <p:nvPr userDrawn="1"/>
        </p:nvSpPr>
        <p:spPr>
          <a:xfrm>
            <a:off x="246535" y="763000"/>
            <a:ext cx="3835891" cy="400110"/>
          </a:xfrm>
          <a:prstGeom prst="rect">
            <a:avLst/>
          </a:prstGeom>
          <a:noFill/>
        </p:spPr>
        <p:txBody>
          <a:bodyPr wrap="square" rtlCol="0" anchor="ctr">
            <a:spAutoFit/>
          </a:bodyPr>
          <a:lstStyle/>
          <a:p>
            <a:r>
              <a:rPr lang="en-US" sz="1000" b="0" err="1">
                <a:solidFill>
                  <a:schemeClr val="tx2">
                    <a:lumMod val="25000"/>
                  </a:schemeClr>
                </a:solidFill>
                <a:latin typeface="Segoe UI" panose="020B0502040204020203" pitchFamily="34" charset="0"/>
                <a:cs typeface="Segoe UI" panose="020B0502040204020203" pitchFamily="34" charset="0"/>
              </a:rPr>
              <a:t>Folgende</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Fragen</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können</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beantwortet</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werden</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sind</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allerdings</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nicht</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verpflichtend</a:t>
            </a:r>
            <a:r>
              <a:rPr lang="en-US" sz="1000" b="0">
                <a:solidFill>
                  <a:schemeClr val="tx2">
                    <a:lumMod val="25000"/>
                  </a:schemeClr>
                </a:solidFill>
                <a:latin typeface="Segoe UI" panose="020B0502040204020203" pitchFamily="34" charset="0"/>
                <a:cs typeface="Segoe UI" panose="020B0502040204020203" pitchFamily="34" charset="0"/>
              </a:rPr>
              <a:t> für die </a:t>
            </a:r>
            <a:r>
              <a:rPr lang="en-US" sz="1000" b="0" err="1">
                <a:solidFill>
                  <a:schemeClr val="tx2">
                    <a:lumMod val="25000"/>
                  </a:schemeClr>
                </a:solidFill>
                <a:latin typeface="Segoe UI" panose="020B0502040204020203" pitchFamily="34" charset="0"/>
                <a:cs typeface="Segoe UI" panose="020B0502040204020203" pitchFamily="34" charset="0"/>
              </a:rPr>
              <a:t>Teilnahme</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zu</a:t>
            </a:r>
            <a:r>
              <a:rPr lang="en-US" sz="1000" b="0">
                <a:solidFill>
                  <a:schemeClr val="tx2">
                    <a:lumMod val="25000"/>
                  </a:schemeClr>
                </a:solidFill>
                <a:latin typeface="Segoe UI" panose="020B0502040204020203" pitchFamily="34" charset="0"/>
                <a:cs typeface="Segoe UI" panose="020B0502040204020203" pitchFamily="34" charset="0"/>
              </a:rPr>
              <a:t> </a:t>
            </a:r>
            <a:r>
              <a:rPr lang="en-US" sz="1000" b="0" err="1">
                <a:solidFill>
                  <a:schemeClr val="tx2">
                    <a:lumMod val="25000"/>
                  </a:schemeClr>
                </a:solidFill>
                <a:latin typeface="Segoe UI" panose="020B0502040204020203" pitchFamily="34" charset="0"/>
                <a:cs typeface="Segoe UI" panose="020B0502040204020203" pitchFamily="34" charset="0"/>
              </a:rPr>
              <a:t>beantworten</a:t>
            </a:r>
            <a:r>
              <a:rPr lang="en-US" sz="1000" b="0">
                <a:solidFill>
                  <a:schemeClr val="tx2">
                    <a:lumMod val="25000"/>
                  </a:schemeClr>
                </a:solidFill>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1265159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4"/>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8" r:id="rId2"/>
    <p:sldLayoutId id="2147483686" r:id="rId3"/>
    <p:sldLayoutId id="2147483679" r:id="rId4"/>
    <p:sldLayoutId id="2147483680" r:id="rId5"/>
    <p:sldLayoutId id="2147483681" r:id="rId6"/>
    <p:sldLayoutId id="2147483678" r:id="rId7"/>
    <p:sldLayoutId id="2147483684" r:id="rId8"/>
    <p:sldLayoutId id="2147483689" r:id="rId9"/>
    <p:sldLayoutId id="2147483683" r:id="rId10"/>
    <p:sldLayoutId id="2147483674" r:id="rId11"/>
    <p:sldLayoutId id="2147483687" r:id="rId12"/>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4"/>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2600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app.ekipa.de/challenges/health-aok-bw/einreichun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
        <p:nvSpPr>
          <p:cNvPr id="3" name="TextBox 14">
            <a:extLst>
              <a:ext uri="{FF2B5EF4-FFF2-40B4-BE49-F238E27FC236}">
                <a16:creationId xmlns:a16="http://schemas.microsoft.com/office/drawing/2014/main" id="{0A829010-E93E-D14F-8302-AEFCCCEDDD4A}"/>
              </a:ext>
            </a:extLst>
          </p:cNvPr>
          <p:cNvSpPr txBox="1"/>
          <p:nvPr/>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a:latin typeface="Segoe UI" panose="020B0502040204020203" pitchFamily="34" charset="0"/>
                <a:cs typeface="Segoe UI" panose="020B0502040204020203" pitchFamily="34" charset="0"/>
              </a:rPr>
              <a:t>Lade deine Dokumente bis zur genannten Frist über unsere </a:t>
            </a:r>
            <a:r>
              <a:rPr lang="de-DE" sz="1600">
                <a:latin typeface="Segoe UI" panose="020B0502040204020203" pitchFamily="34" charset="0"/>
                <a:cs typeface="Segoe UI" panose="020B0502040204020203" pitchFamily="34" charset="0"/>
                <a:hlinkClick r:id="rId2"/>
              </a:rPr>
              <a:t>Plattform</a:t>
            </a:r>
            <a:r>
              <a:rPr lang="de-DE" sz="1600">
                <a:latin typeface="Segoe UI" panose="020B0502040204020203" pitchFamily="34" charset="0"/>
                <a:cs typeface="Segoe UI" panose="020B0502040204020203" pitchFamily="34" charset="0"/>
              </a:rPr>
              <a:t> hoch</a:t>
            </a:r>
            <a:endParaRPr lang="en-US" sz="160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D191607-EB91-46CA-8045-2DFFBE8F5B78}">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Widescreen</PresentationFormat>
  <Slides>7</Slides>
  <Notes>1</Notes>
  <HiddenSlides>0</HiddenSlide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Submission Template</vt:lpstr>
      <vt:lpstr>1_Submission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revision>1</cp:revision>
  <dcterms:created xsi:type="dcterms:W3CDTF">2024-03-10T13:25:42Z</dcterms:created>
  <dcterms:modified xsi:type="dcterms:W3CDTF">2024-09-19T12:06:19Z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