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  <p:sldMasterId id="2147483689" r:id="rId5"/>
  </p:sldMasterIdLst>
  <p:notesMasterIdLst>
    <p:notesMasterId r:id="rId12"/>
  </p:notesMasterIdLst>
  <p:sldIdLst>
    <p:sldId id="268" r:id="rId6"/>
    <p:sldId id="282" r:id="rId7"/>
    <p:sldId id="281" r:id="rId8"/>
    <p:sldId id="277" r:id="rId9"/>
    <p:sldId id="271" r:id="rId10"/>
    <p:sldId id="270" r:id="rId11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verview Application Template" id="{053C3EF4-24B6-F64F-BFDF-521D93BA9934}">
          <p14:sldIdLst>
            <p14:sldId id="268"/>
          </p14:sldIdLst>
        </p14:section>
        <p14:section name="Vorstellung" id="{6F032485-F42F-4645-AF5B-CE298C1CA406}">
          <p14:sldIdLst>
            <p14:sldId id="282"/>
            <p14:sldId id="281"/>
          </p14:sldIdLst>
        </p14:section>
        <p14:section name="Idee" id="{08251AE7-0E36-B446-A6D5-DA50A1678257}">
          <p14:sldIdLst>
            <p14:sldId id="277"/>
          </p14:sldIdLst>
        </p14:section>
        <p14:section name="Zusätzliche Slides" id="{F8F64F9D-5CD3-624B-9EAE-366DC1DD177F}">
          <p14:sldIdLst>
            <p14:sldId id="271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BDC83C-BE9E-DE3B-DCE7-4AC3D8FA3B54}" name="Josephine Hoffheinz" initials="JH" userId="S::josephine.hoffheinz@ekipa.de::e0f5c9e3-43ea-4b53-8ebb-53a75749d87d" providerId="AD"/>
  <p188:author id="{542CE045-143D-165A-9AF3-50A8A0B8C015}" name="Nico Sedovnik" initials="NS" userId="S::nico.sedovnik@ekipa.de::c899cdf4-4dd3-48e4-9d05-d9a3bf84ba8f" providerId="AD"/>
  <p188:author id="{044A4280-E3AE-A440-0DB4-F0B21F1EE427}" name="Nico Heby" initials="NH" userId="S::nico@ekipa.de::c88c6920-9e16-4a7e-acac-3186361082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B4ED97-AC97-428A-A407-A5A5CA6795A2}" v="24" dt="2024-09-17T19:58:27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02FD4-CFA1-594D-9BA9-A3FD9D9A2503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BCD64-0B54-1947-B93C-DF5322DA07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9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3BCD64-0B54-1947-B93C-DF5322DA07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93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ekipa.de/challenges/rwe-renewables/brief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ekipa.de/challenges/rwe-renewables/brief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2F5CACCB-1CEC-1DE2-BD19-E4D118F49614}"/>
              </a:ext>
            </a:extLst>
          </p:cNvPr>
          <p:cNvSpPr/>
          <p:nvPr userDrawn="1"/>
        </p:nvSpPr>
        <p:spPr>
          <a:xfrm rot="10800000">
            <a:off x="8116956" y="0"/>
            <a:ext cx="4075044" cy="6858000"/>
          </a:xfrm>
          <a:prstGeom prst="round1Rect">
            <a:avLst>
              <a:gd name="adj" fmla="val 427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34C87-45D1-1760-3CB5-76724FD1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2FCCA8-F0F9-A183-809D-51BF83CF411B}"/>
              </a:ext>
            </a:extLst>
          </p:cNvPr>
          <p:cNvSpPr/>
          <p:nvPr userDrawn="1"/>
        </p:nvSpPr>
        <p:spPr>
          <a:xfrm>
            <a:off x="8116956" y="1069369"/>
            <a:ext cx="3970683" cy="163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0BDD9B1-044D-13B3-DFAD-488BED19C1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04833" y="325997"/>
            <a:ext cx="300624" cy="3008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88A2A38-B7EA-270F-7F75-FA6D97CEE343}"/>
              </a:ext>
            </a:extLst>
          </p:cNvPr>
          <p:cNvSpPr txBox="1"/>
          <p:nvPr userDrawn="1"/>
        </p:nvSpPr>
        <p:spPr>
          <a:xfrm>
            <a:off x="8246853" y="238428"/>
            <a:ext cx="16763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CONTENT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AE0E53-D6C9-00D8-DF42-09F73A32927B}"/>
              </a:ext>
            </a:extLst>
          </p:cNvPr>
          <p:cNvSpPr/>
          <p:nvPr userDrawn="1"/>
        </p:nvSpPr>
        <p:spPr>
          <a:xfrm>
            <a:off x="0" y="1066467"/>
            <a:ext cx="8116956" cy="16020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A296120-CB68-2C6A-077D-8E4080D17E1D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224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5787DC9-A647-68DF-43A6-36F46DA5133A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986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4CF50B-2F6F-B203-142B-B987EE6F7866}"/>
              </a:ext>
            </a:extLst>
          </p:cNvPr>
          <p:cNvSpPr txBox="1"/>
          <p:nvPr userDrawn="1"/>
        </p:nvSpPr>
        <p:spPr>
          <a:xfrm>
            <a:off x="705457" y="238428"/>
            <a:ext cx="393966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17161435-3D22-11D6-7990-23658D20C31A}"/>
              </a:ext>
            </a:extLst>
          </p:cNvPr>
          <p:cNvSpPr txBox="1"/>
          <p:nvPr userDrawn="1"/>
        </p:nvSpPr>
        <p:spPr>
          <a:xfrm>
            <a:off x="318437" y="694163"/>
            <a:ext cx="7600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>
                <a:latin typeface="Segoe UI" panose="020B0502040204020203" pitchFamily="34" charset="0"/>
                <a:cs typeface="Segoe UI" panose="020B0502040204020203" pitchFamily="34" charset="0"/>
              </a:rPr>
              <a:t>This is the official template for participating in the RWE Challenge </a:t>
            </a:r>
          </a:p>
        </p:txBody>
      </p:sp>
      <p:sp>
        <p:nvSpPr>
          <p:cNvPr id="6" name="TextBox 15">
            <a:extLst>
              <a:ext uri="{FF2B5EF4-FFF2-40B4-BE49-F238E27FC236}">
                <a16:creationId xmlns:a16="http://schemas.microsoft.com/office/drawing/2014/main" id="{87FC9C44-2064-6188-7961-3C36416805CE}"/>
              </a:ext>
            </a:extLst>
          </p:cNvPr>
          <p:cNvSpPr txBox="1"/>
          <p:nvPr userDrawn="1"/>
        </p:nvSpPr>
        <p:spPr>
          <a:xfrm>
            <a:off x="8320971" y="1324033"/>
            <a:ext cx="3141356" cy="2266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SOLUTION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endParaRPr lang="en-US" sz="20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E3D37140-D3D2-2109-DC27-D13AB3E6507F}"/>
              </a:ext>
            </a:extLst>
          </p:cNvPr>
          <p:cNvSpPr txBox="1"/>
          <p:nvPr userDrawn="1"/>
        </p:nvSpPr>
        <p:spPr>
          <a:xfrm>
            <a:off x="624890" y="1643298"/>
            <a:ext cx="7439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CHECKLIST FOR YOUR PARTICIPATION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9CDB8CC6-8072-7A79-6F45-7588CBC7B18A}"/>
              </a:ext>
            </a:extLst>
          </p:cNvPr>
          <p:cNvSpPr txBox="1"/>
          <p:nvPr userDrawn="1"/>
        </p:nvSpPr>
        <p:spPr>
          <a:xfrm>
            <a:off x="355409" y="2168341"/>
            <a:ext cx="74392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stem Font Regular"/>
              <a:buChar char="✔️"/>
            </a:pPr>
            <a:r>
              <a:rPr lang="de-DE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Fill in </a:t>
            </a:r>
            <a:r>
              <a:rPr lang="en-GB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de-DE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  <a:p>
            <a:pPr marL="0" indent="0">
              <a:buFont typeface="System Font Regular"/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System Font Regular"/>
              <a:buChar char="✔️"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Upload a short video and introduce yourself and explain why you want to be part of this unique experience</a:t>
            </a:r>
          </a:p>
          <a:p>
            <a:pPr marL="0" indent="0">
              <a:buFont typeface="System Font Regular"/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System Font Regular"/>
              <a:buChar char="✔️"/>
            </a:pPr>
            <a:r>
              <a:rPr lang="en-US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Upload your materials via our </a:t>
            </a:r>
            <a:r>
              <a:rPr lang="en-US" sz="1600" noProof="0" dirty="0"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platform</a:t>
            </a:r>
            <a:r>
              <a:rPr lang="en-US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 by the specified deadline</a:t>
            </a:r>
          </a:p>
          <a:p>
            <a:pPr marL="0" indent="0">
              <a:buFont typeface="System Font Regular"/>
              <a:buNone/>
            </a:pPr>
            <a:endParaRPr lang="en-US" sz="160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System Font Regular"/>
              <a:buChar char="✔️"/>
            </a:pPr>
            <a:r>
              <a:rPr lang="en-US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Pay attention to the Key Questions of the Challenge!</a:t>
            </a:r>
          </a:p>
          <a:p>
            <a:pPr marL="0" indent="0">
              <a:buFont typeface="System Font Regular"/>
              <a:buNone/>
            </a:pPr>
            <a:endParaRPr lang="en-US" sz="160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System Font Regular"/>
              <a:buChar char="✔️"/>
            </a:pPr>
            <a:r>
              <a:rPr lang="en-US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If you need more space, please find additional slides below</a:t>
            </a:r>
            <a:endParaRPr lang="de-DE" sz="160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18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0" y="681038"/>
            <a:ext cx="4075044" cy="6176963"/>
          </a:xfrm>
          <a:prstGeom prst="round1Rect">
            <a:avLst>
              <a:gd name="adj" fmla="val 389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728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RELEVANT EXPERIENCE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612AC8-FC47-EEFB-DFAA-6A99D4950EC0}"/>
              </a:ext>
            </a:extLst>
          </p:cNvPr>
          <p:cNvSpPr txBox="1"/>
          <p:nvPr userDrawn="1"/>
        </p:nvSpPr>
        <p:spPr>
          <a:xfrm>
            <a:off x="4209151" y="817964"/>
            <a:ext cx="227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IDEA DESCRIPTION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245733"/>
            <a:ext cx="3594179" cy="501831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What experiences (personal or professional) have you had so far that have helped you on your career path? These could be </a:t>
            </a:r>
          </a:p>
          <a:p>
            <a:pPr lvl="0"/>
            <a:r>
              <a:rPr lang="en-US" noProof="0"/>
              <a:t>- Academic background</a:t>
            </a:r>
          </a:p>
          <a:p>
            <a:pPr lvl="0"/>
            <a:r>
              <a:rPr lang="en-US" noProof="0"/>
              <a:t>- Previous work experience (internships, working students) </a:t>
            </a:r>
          </a:p>
          <a:p>
            <a:pPr lvl="0"/>
            <a:r>
              <a:rPr lang="en-US" noProof="0"/>
              <a:t>- Additional achievements/certificates</a:t>
            </a:r>
          </a:p>
          <a:p>
            <a:pPr lvl="0"/>
            <a:r>
              <a:rPr lang="en-US" noProof="0"/>
              <a:t>- Vocational training </a:t>
            </a:r>
          </a:p>
          <a:p>
            <a:pPr lvl="0"/>
            <a:r>
              <a:rPr lang="en-US" noProof="0"/>
              <a:t>- Social commitment </a:t>
            </a:r>
          </a:p>
          <a:p>
            <a:pPr lvl="0"/>
            <a:r>
              <a:rPr lang="en-US" noProof="0"/>
              <a:t>- Other experience</a:t>
            </a:r>
            <a:endParaRPr lang="de-DE" noProof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298998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INTRODUCTION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6F030FD-CF8C-493C-44C2-2ADB5AE0E23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314813" y="1280570"/>
            <a:ext cx="7628709" cy="4983482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lang="de-DE" sz="1400" kern="1200" dirty="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Describe your idea in detail. What problem do you want to solve and who is affected? What are the basic components of the solution and how does it work? </a:t>
            </a:r>
            <a:endParaRPr lang="de-DE" noProof="0"/>
          </a:p>
          <a:p>
            <a:pPr lvl="0"/>
            <a:endParaRPr lang="en-GB"/>
          </a:p>
        </p:txBody>
      </p:sp>
      <p:pic>
        <p:nvPicPr>
          <p:cNvPr id="6" name="Grafik 5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FC457A0E-06B3-8A65-2B74-FBB66B1E7E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8444" y="6499945"/>
            <a:ext cx="788058" cy="22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95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llenge Specific 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0" y="681038"/>
            <a:ext cx="4075044" cy="6176963"/>
          </a:xfrm>
          <a:prstGeom prst="round1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1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Brief answer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214193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SOLUTION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2" name="Round Single Corner of Rectangle 1">
            <a:extLst>
              <a:ext uri="{FF2B5EF4-FFF2-40B4-BE49-F238E27FC236}">
                <a16:creationId xmlns:a16="http://schemas.microsoft.com/office/drawing/2014/main" id="{CBD3EEC2-4DF2-77B7-01E6-705CB7AF445B}"/>
              </a:ext>
            </a:extLst>
          </p:cNvPr>
          <p:cNvSpPr/>
          <p:nvPr userDrawn="1"/>
        </p:nvSpPr>
        <p:spPr>
          <a:xfrm>
            <a:off x="4082426" y="684202"/>
            <a:ext cx="4075044" cy="6176963"/>
          </a:xfrm>
          <a:prstGeom prst="round1Rect">
            <a:avLst>
              <a:gd name="adj" fmla="val 4326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11DD7E-C0C1-77E5-16C8-3A605512BA19}"/>
              </a:ext>
            </a:extLst>
          </p:cNvPr>
          <p:cNvSpPr txBox="1"/>
          <p:nvPr userDrawn="1"/>
        </p:nvSpPr>
        <p:spPr>
          <a:xfrm>
            <a:off x="226708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24A9EB-41FA-41D8-BA69-871ACB50E6EB}"/>
              </a:ext>
            </a:extLst>
          </p:cNvPr>
          <p:cNvSpPr txBox="1"/>
          <p:nvPr userDrawn="1"/>
        </p:nvSpPr>
        <p:spPr>
          <a:xfrm>
            <a:off x="4304950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56A02A-682F-0AB9-2B00-E8155AE64F0B}"/>
              </a:ext>
            </a:extLst>
          </p:cNvPr>
          <p:cNvSpPr txBox="1"/>
          <p:nvPr userDrawn="1"/>
        </p:nvSpPr>
        <p:spPr>
          <a:xfrm>
            <a:off x="4301752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7EFB13-7FAF-2B6D-413F-9CAFECE832BF}"/>
              </a:ext>
            </a:extLst>
          </p:cNvPr>
          <p:cNvSpPr txBox="1"/>
          <p:nvPr userDrawn="1"/>
        </p:nvSpPr>
        <p:spPr>
          <a:xfrm>
            <a:off x="8379994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04FC51-3AA1-2470-229C-C3E81D8C292B}"/>
              </a:ext>
            </a:extLst>
          </p:cNvPr>
          <p:cNvSpPr txBox="1"/>
          <p:nvPr userDrawn="1"/>
        </p:nvSpPr>
        <p:spPr>
          <a:xfrm>
            <a:off x="8376796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D4856FA-B0F4-D0C8-0330-C21FFD929E8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323522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Brief answer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6EE628D-9B92-AB0C-40F6-C70C231358E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98566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Brief answer</a:t>
            </a:r>
          </a:p>
        </p:txBody>
      </p:sp>
      <p:pic>
        <p:nvPicPr>
          <p:cNvPr id="4" name="Grafik 3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526B9B39-A005-3C12-83DD-4B0489CA16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8444" y="6499945"/>
            <a:ext cx="788058" cy="22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450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labo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-1" y="681038"/>
            <a:ext cx="6096001" cy="6176963"/>
          </a:xfrm>
          <a:prstGeom prst="round1Rect">
            <a:avLst>
              <a:gd name="adj" fmla="val 41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82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CONCEPT/APPLICATION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612AC8-FC47-EEFB-DFAA-6A99D4950EC0}"/>
              </a:ext>
            </a:extLst>
          </p:cNvPr>
          <p:cNvSpPr txBox="1"/>
          <p:nvPr userDrawn="1"/>
        </p:nvSpPr>
        <p:spPr>
          <a:xfrm>
            <a:off x="6219112" y="876800"/>
            <a:ext cx="2594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OPPORTUNITY AREAS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245733"/>
            <a:ext cx="5634737" cy="493122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How can RWE measure or visualize energy consumption using your concept/application? Feel free to visualize your approach with extra slides below.</a:t>
            </a:r>
            <a:endParaRPr lang="de-DE" noProof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214193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SOLUTION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F7658C-9DAC-AECA-6642-220AA6A467F4}"/>
              </a:ext>
            </a:extLst>
          </p:cNvPr>
          <p:cNvSpPr txBox="1"/>
          <p:nvPr userDrawn="1"/>
        </p:nvSpPr>
        <p:spPr>
          <a:xfrm>
            <a:off x="6247432" y="3575905"/>
            <a:ext cx="1508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NEXT STEPS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BED520A0-5A91-65BD-5356-54F489A698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19112" y="3958639"/>
            <a:ext cx="5759511" cy="2218323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</a:lstStyle>
          <a:p>
            <a:pPr rtl="0"/>
            <a:r>
              <a:rPr lang="en-US">
                <a:effectLst/>
              </a:rPr>
              <a:t>Outline/sketch the next steps in the development of the solution.</a:t>
            </a:r>
            <a:endParaRPr lang="de-DE">
              <a:effectLst/>
            </a:endParaRP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95699F01-3458-2EDA-67A5-1C48AABD7F4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19112" y="1259075"/>
            <a:ext cx="5724410" cy="2218323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</a:lstStyle>
          <a:p>
            <a:pPr lvl="0"/>
            <a:r>
              <a:rPr lang="en-US" noProof="0"/>
              <a:t>What other possible applications are there for your approach? Are there possible business cases, simulations or tools that support this?</a:t>
            </a:r>
            <a:endParaRPr lang="de-DE" noProof="0"/>
          </a:p>
        </p:txBody>
      </p:sp>
      <p:pic>
        <p:nvPicPr>
          <p:cNvPr id="2" name="Grafik 1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7F5D5C6D-1A8E-48D2-CE65-6725BEA8E1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8444" y="6499945"/>
            <a:ext cx="788058" cy="22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952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of Rectangle 8">
            <a:extLst>
              <a:ext uri="{FF2B5EF4-FFF2-40B4-BE49-F238E27FC236}">
                <a16:creationId xmlns:a16="http://schemas.microsoft.com/office/drawing/2014/main" id="{925018C8-7245-5DBF-F3D5-BA23E16A4DB2}"/>
              </a:ext>
            </a:extLst>
          </p:cNvPr>
          <p:cNvSpPr/>
          <p:nvPr userDrawn="1"/>
        </p:nvSpPr>
        <p:spPr>
          <a:xfrm flipH="1">
            <a:off x="7936398" y="674914"/>
            <a:ext cx="4255602" cy="6176962"/>
          </a:xfrm>
          <a:prstGeom prst="round1Rect">
            <a:avLst>
              <a:gd name="adj" fmla="val 454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9CF22-0C7B-B8E0-EEF8-7EA4D09EA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r>
              <a:rPr lang="en-GB"/>
              <a:t>NEED MORE SPACE?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814DEDD-7C5C-9062-14A1-B8310D3491F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8478" y="868703"/>
            <a:ext cx="7480379" cy="53905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No problem - copy and paste this slide to add even more content</a:t>
            </a:r>
            <a:endParaRPr lang="de-DE" noProof="0"/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5402531D-663E-4F48-BA71-AC207EEA93D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53400" y="868703"/>
            <a:ext cx="3866321" cy="18853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/>
              <a:t>Picture/graph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7489963A-FF12-C3B1-57CE-95D2F958E51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53400" y="2893423"/>
            <a:ext cx="3866321" cy="336586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/>
              <a:t>Picture/graph</a:t>
            </a:r>
          </a:p>
        </p:txBody>
      </p:sp>
      <p:pic>
        <p:nvPicPr>
          <p:cNvPr id="7" name="Grafik 6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CBD072D0-E73A-C788-96B8-334C8ABFEF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8444" y="6499945"/>
            <a:ext cx="788058" cy="22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12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of Rectangle 8">
            <a:extLst>
              <a:ext uri="{FF2B5EF4-FFF2-40B4-BE49-F238E27FC236}">
                <a16:creationId xmlns:a16="http://schemas.microsoft.com/office/drawing/2014/main" id="{925018C8-7245-5DBF-F3D5-BA23E16A4DB2}"/>
              </a:ext>
            </a:extLst>
          </p:cNvPr>
          <p:cNvSpPr/>
          <p:nvPr userDrawn="1"/>
        </p:nvSpPr>
        <p:spPr>
          <a:xfrm>
            <a:off x="0" y="681038"/>
            <a:ext cx="7936398" cy="6176962"/>
          </a:xfrm>
          <a:prstGeom prst="round1Rect">
            <a:avLst>
              <a:gd name="adj" fmla="val 318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9CF22-0C7B-B8E0-EEF8-7EA4D09EA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r>
              <a:rPr lang="en-GB"/>
              <a:t>NEED MORE SPACE?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814DEDD-7C5C-9062-14A1-B8310D3491F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184876" y="949234"/>
            <a:ext cx="3824244" cy="531005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No problem - copy and paste this slide to add even more content</a:t>
            </a:r>
            <a:endParaRPr lang="de-DE" noProof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22BF1BE-3664-A41F-E15A-BC5F0841D8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48478" y="949234"/>
            <a:ext cx="7432482" cy="531005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/>
              <a:t>Picture/graph</a:t>
            </a:r>
          </a:p>
        </p:txBody>
      </p:sp>
      <p:pic>
        <p:nvPicPr>
          <p:cNvPr id="3" name="Grafik 2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29459294-AE9A-285D-210B-9FCB952328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8444" y="6499945"/>
            <a:ext cx="788058" cy="22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10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 Single Corner of Rectangle 24">
            <a:extLst>
              <a:ext uri="{FF2B5EF4-FFF2-40B4-BE49-F238E27FC236}">
                <a16:creationId xmlns:a16="http://schemas.microsoft.com/office/drawing/2014/main" id="{3F01A773-91AB-760F-A2B8-F9299A3CEC97}"/>
              </a:ext>
            </a:extLst>
          </p:cNvPr>
          <p:cNvSpPr/>
          <p:nvPr userDrawn="1"/>
        </p:nvSpPr>
        <p:spPr>
          <a:xfrm flipH="1">
            <a:off x="3866322" y="681038"/>
            <a:ext cx="4255602" cy="6176962"/>
          </a:xfrm>
          <a:prstGeom prst="round1Rect">
            <a:avLst>
              <a:gd name="adj" fmla="val 392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DE485B-6D1B-C7EC-A809-45580755D314}"/>
              </a:ext>
            </a:extLst>
          </p:cNvPr>
          <p:cNvSpPr/>
          <p:nvPr userDrawn="1"/>
        </p:nvSpPr>
        <p:spPr>
          <a:xfrm>
            <a:off x="8116956" y="681036"/>
            <a:ext cx="4075044" cy="61769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845AB-3F9A-3E95-2BD1-585513C57630}"/>
              </a:ext>
            </a:extLst>
          </p:cNvPr>
          <p:cNvSpPr txBox="1"/>
          <p:nvPr userDrawn="1"/>
        </p:nvSpPr>
        <p:spPr>
          <a:xfrm>
            <a:off x="4078476" y="830612"/>
            <a:ext cx="188551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PARTICIPATION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92EB-890D-F54D-04D2-C7B611BA4891}"/>
              </a:ext>
            </a:extLst>
          </p:cNvPr>
          <p:cNvSpPr txBox="1"/>
          <p:nvPr userDrawn="1"/>
        </p:nvSpPr>
        <p:spPr>
          <a:xfrm>
            <a:off x="8285587" y="830612"/>
            <a:ext cx="184731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endParaRPr lang="en-US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E017E9-3A1B-F2EC-5507-0221370E1A90}"/>
              </a:ext>
            </a:extLst>
          </p:cNvPr>
          <p:cNvSpPr txBox="1"/>
          <p:nvPr userDrawn="1"/>
        </p:nvSpPr>
        <p:spPr>
          <a:xfrm>
            <a:off x="229906" y="817964"/>
            <a:ext cx="181966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INFORMATION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6C5D7BB-F081-AE0C-6BAA-5C53E9968F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9099" y="2215187"/>
            <a:ext cx="3630623" cy="414116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Give us a brief idea of the direction in which you would like to develop professionally.</a:t>
            </a:r>
            <a:endParaRPr lang="en-GB" noProof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005569-C2AD-CC05-8D64-B474FCA4E742}"/>
              </a:ext>
            </a:extLst>
          </p:cNvPr>
          <p:cNvSpPr txBox="1"/>
          <p:nvPr userDrawn="1"/>
        </p:nvSpPr>
        <p:spPr>
          <a:xfrm>
            <a:off x="246535" y="1256882"/>
            <a:ext cx="103194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COUNTRY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676AEC4-C477-8D4E-400B-BA76F2A8B65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329036" y="1565816"/>
            <a:ext cx="3263995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2E496AD-F7F7-A63E-8603-C755108DB0A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165030" y="1350886"/>
            <a:ext cx="1787151" cy="780292"/>
          </a:xfrm>
        </p:spPr>
        <p:txBody>
          <a:bodyPr anchor="t"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Do you have a team name?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3D701B-E924-5F8D-A252-59609AD8BDE0}"/>
              </a:ext>
            </a:extLst>
          </p:cNvPr>
          <p:cNvCxnSpPr>
            <a:cxnSpLocks/>
          </p:cNvCxnSpPr>
          <p:nvPr userDrawn="1"/>
        </p:nvCxnSpPr>
        <p:spPr>
          <a:xfrm>
            <a:off x="329036" y="1195942"/>
            <a:ext cx="3331721" cy="4002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0CC4EDA-E8DB-BB7D-DA1C-0B05A1262887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42334" y="3533401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D97CCEF-8B32-DA8D-8220-433DBAC8C95B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165030" y="2215187"/>
            <a:ext cx="3779647" cy="414116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Give us a short introduction of your motivation. Why do you want to participate?</a:t>
            </a:r>
            <a:endParaRPr lang="en-GB" noProof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EB04FC-D739-B00E-D3F9-1608A9A2126C}"/>
              </a:ext>
            </a:extLst>
          </p:cNvPr>
          <p:cNvSpPr txBox="1"/>
          <p:nvPr userDrawn="1"/>
        </p:nvSpPr>
        <p:spPr>
          <a:xfrm>
            <a:off x="246535" y="218034"/>
            <a:ext cx="298998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INTRODUCTION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5FA1BE-7633-F019-9769-1B38AF726BC0}"/>
              </a:ext>
            </a:extLst>
          </p:cNvPr>
          <p:cNvSpPr txBox="1"/>
          <p:nvPr userDrawn="1"/>
        </p:nvSpPr>
        <p:spPr>
          <a:xfrm>
            <a:off x="246535" y="2041290"/>
            <a:ext cx="219528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UNIVERSITY/COMPANY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8F316-5A1E-7E46-5A95-F83876EE2C2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342334" y="2367464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F06630-003E-1C3B-0DBA-726362887851}"/>
              </a:ext>
            </a:extLst>
          </p:cNvPr>
          <p:cNvCxnSpPr>
            <a:cxnSpLocks/>
          </p:cNvCxnSpPr>
          <p:nvPr userDrawn="1"/>
        </p:nvCxnSpPr>
        <p:spPr>
          <a:xfrm>
            <a:off x="329036" y="1997746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2FC1E6B-1686-9789-3C2B-F987A474243F}"/>
              </a:ext>
            </a:extLst>
          </p:cNvPr>
          <p:cNvSpPr txBox="1"/>
          <p:nvPr userDrawn="1"/>
        </p:nvSpPr>
        <p:spPr>
          <a:xfrm>
            <a:off x="246535" y="2844986"/>
            <a:ext cx="1053494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MEMBERS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55963887-F3F0-94CC-EF89-0A2E74271239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42334" y="3171160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F5B5A21-824A-BB74-2B15-2A788DA33724}"/>
              </a:ext>
            </a:extLst>
          </p:cNvPr>
          <p:cNvCxnSpPr>
            <a:cxnSpLocks/>
          </p:cNvCxnSpPr>
          <p:nvPr userDrawn="1"/>
        </p:nvCxnSpPr>
        <p:spPr>
          <a:xfrm>
            <a:off x="329036" y="2801442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Picture Placeholder 2">
            <a:extLst>
              <a:ext uri="{FF2B5EF4-FFF2-40B4-BE49-F238E27FC236}">
                <a16:creationId xmlns:a16="http://schemas.microsoft.com/office/drawing/2014/main" id="{09B6D762-D0FD-44E1-840D-96D8D0C2D7F5}"/>
              </a:ext>
            </a:extLst>
          </p:cNvPr>
          <p:cNvSpPr>
            <a:spLocks noGrp="1"/>
          </p:cNvSpPr>
          <p:nvPr>
            <p:ph type="pic" idx="25" hasCustomPrompt="1"/>
          </p:nvPr>
        </p:nvSpPr>
        <p:spPr>
          <a:xfrm>
            <a:off x="10202815" y="901567"/>
            <a:ext cx="1787151" cy="114258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noProof="0" err="1"/>
              <a:t>Photo</a:t>
            </a:r>
            <a:r>
              <a:rPr lang="de-DE" noProof="0"/>
              <a:t> (</a:t>
            </a:r>
            <a:r>
              <a:rPr lang="de-DE" noProof="0" err="1"/>
              <a:t>Voluntary</a:t>
            </a:r>
            <a:r>
              <a:rPr lang="de-DE" noProof="0"/>
              <a:t>)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8D7A897-6AB0-F25C-F416-5403575E33D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337238" y="3889160"/>
            <a:ext cx="3279394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37FEAE9-B8F2-6161-EB22-68B1DD0F5CBA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344416" y="4244919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0CF5403-8CEC-54BE-4EA3-5AFC15730622}"/>
              </a:ext>
            </a:extLst>
          </p:cNvPr>
          <p:cNvSpPr txBox="1"/>
          <p:nvPr userDrawn="1"/>
        </p:nvSpPr>
        <p:spPr>
          <a:xfrm>
            <a:off x="8307230" y="830612"/>
            <a:ext cx="3699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de-DE" sz="1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VISION</a:t>
            </a:r>
            <a:endParaRPr lang="en-US" sz="14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D267482E-7B87-C167-1AC3-8085755F4089}"/>
              </a:ext>
            </a:extLst>
          </p:cNvPr>
          <p:cNvSpPr txBox="1"/>
          <p:nvPr userDrawn="1"/>
        </p:nvSpPr>
        <p:spPr>
          <a:xfrm>
            <a:off x="229906" y="4756842"/>
            <a:ext cx="201997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LINKEDIN-PROFILE(S)</a:t>
            </a:r>
          </a:p>
        </p:txBody>
      </p:sp>
      <p:cxnSp>
        <p:nvCxnSpPr>
          <p:cNvPr id="26" name="Straight Connector 28">
            <a:extLst>
              <a:ext uri="{FF2B5EF4-FFF2-40B4-BE49-F238E27FC236}">
                <a16:creationId xmlns:a16="http://schemas.microsoft.com/office/drawing/2014/main" id="{01A33E3E-5A83-ADA2-3B3A-9F9188AE7203}"/>
              </a:ext>
            </a:extLst>
          </p:cNvPr>
          <p:cNvCxnSpPr>
            <a:cxnSpLocks/>
          </p:cNvCxnSpPr>
          <p:nvPr userDrawn="1"/>
        </p:nvCxnSpPr>
        <p:spPr>
          <a:xfrm>
            <a:off x="329036" y="4693618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26D97265-67EF-7A54-67FE-0FFE962BC396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323142" y="5064619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0F5DF11E-154C-1430-AB23-DECC1CB2AD31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320815" y="5431962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EE79E4BD-C26B-BD15-7B60-352D4140F54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20815" y="5796133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1445C14D-1FD3-9970-8881-71749E4FAB73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320815" y="6140844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/>
              <a:t>Fill in </a:t>
            </a:r>
            <a:r>
              <a:rPr lang="de-DE" noProof="0" err="1"/>
              <a:t>here</a:t>
            </a:r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04170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0" y="681038"/>
            <a:ext cx="4075044" cy="6176963"/>
          </a:xfrm>
          <a:prstGeom prst="round1Rect">
            <a:avLst>
              <a:gd name="adj" fmla="val 389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728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RELEVANT EXPERIENCE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612AC8-FC47-EEFB-DFAA-6A99D4950EC0}"/>
              </a:ext>
            </a:extLst>
          </p:cNvPr>
          <p:cNvSpPr txBox="1"/>
          <p:nvPr userDrawn="1"/>
        </p:nvSpPr>
        <p:spPr>
          <a:xfrm>
            <a:off x="4209151" y="817964"/>
            <a:ext cx="227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IDEA DESCRIPTION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245733"/>
            <a:ext cx="3594179" cy="501831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What experiences (personal or professional) have you had so far that have helped you on your career path? These could be </a:t>
            </a:r>
          </a:p>
          <a:p>
            <a:pPr lvl="0"/>
            <a:r>
              <a:rPr lang="en-US" noProof="0"/>
              <a:t>- Academic background</a:t>
            </a:r>
          </a:p>
          <a:p>
            <a:pPr lvl="0"/>
            <a:r>
              <a:rPr lang="en-US" noProof="0"/>
              <a:t>- Previous work experience (internships, working students) </a:t>
            </a:r>
          </a:p>
          <a:p>
            <a:pPr lvl="0"/>
            <a:r>
              <a:rPr lang="en-US" noProof="0"/>
              <a:t>- Additional achievements/certificates</a:t>
            </a:r>
          </a:p>
          <a:p>
            <a:pPr lvl="0"/>
            <a:r>
              <a:rPr lang="en-US" noProof="0"/>
              <a:t>- Vocational training </a:t>
            </a:r>
          </a:p>
          <a:p>
            <a:pPr lvl="0"/>
            <a:r>
              <a:rPr lang="en-US" noProof="0"/>
              <a:t>- Social commitment </a:t>
            </a:r>
          </a:p>
          <a:p>
            <a:pPr lvl="0"/>
            <a:r>
              <a:rPr lang="en-US" noProof="0"/>
              <a:t>- Other experience</a:t>
            </a:r>
            <a:endParaRPr lang="de-DE" noProof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298998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INTRODUCTION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6F030FD-CF8C-493C-44C2-2ADB5AE0E23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314813" y="1280570"/>
            <a:ext cx="7628709" cy="4983482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lang="de-DE" sz="1400" kern="1200" dirty="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Describe your idea in detail. What problem do you want to solve and who is affected? What are the basic components of the solution and how does it work? </a:t>
            </a:r>
            <a:endParaRPr lang="de-DE" noProof="0"/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04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llenge Specific 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0" y="681038"/>
            <a:ext cx="4075044" cy="6176963"/>
          </a:xfrm>
          <a:prstGeom prst="round1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1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Brief answer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214193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SOLUTION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2" name="Round Single Corner of Rectangle 1">
            <a:extLst>
              <a:ext uri="{FF2B5EF4-FFF2-40B4-BE49-F238E27FC236}">
                <a16:creationId xmlns:a16="http://schemas.microsoft.com/office/drawing/2014/main" id="{CBD3EEC2-4DF2-77B7-01E6-705CB7AF445B}"/>
              </a:ext>
            </a:extLst>
          </p:cNvPr>
          <p:cNvSpPr/>
          <p:nvPr userDrawn="1"/>
        </p:nvSpPr>
        <p:spPr>
          <a:xfrm>
            <a:off x="4082426" y="684202"/>
            <a:ext cx="4075044" cy="6176963"/>
          </a:xfrm>
          <a:prstGeom prst="round1Rect">
            <a:avLst>
              <a:gd name="adj" fmla="val 4326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11DD7E-C0C1-77E5-16C8-3A605512BA19}"/>
              </a:ext>
            </a:extLst>
          </p:cNvPr>
          <p:cNvSpPr txBox="1"/>
          <p:nvPr userDrawn="1"/>
        </p:nvSpPr>
        <p:spPr>
          <a:xfrm>
            <a:off x="226708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24A9EB-41FA-41D8-BA69-871ACB50E6EB}"/>
              </a:ext>
            </a:extLst>
          </p:cNvPr>
          <p:cNvSpPr txBox="1"/>
          <p:nvPr userDrawn="1"/>
        </p:nvSpPr>
        <p:spPr>
          <a:xfrm>
            <a:off x="4304950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56A02A-682F-0AB9-2B00-E8155AE64F0B}"/>
              </a:ext>
            </a:extLst>
          </p:cNvPr>
          <p:cNvSpPr txBox="1"/>
          <p:nvPr userDrawn="1"/>
        </p:nvSpPr>
        <p:spPr>
          <a:xfrm>
            <a:off x="4301752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7EFB13-7FAF-2B6D-413F-9CAFECE832BF}"/>
              </a:ext>
            </a:extLst>
          </p:cNvPr>
          <p:cNvSpPr txBox="1"/>
          <p:nvPr userDrawn="1"/>
        </p:nvSpPr>
        <p:spPr>
          <a:xfrm>
            <a:off x="8379994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04FC51-3AA1-2470-229C-C3E81D8C292B}"/>
              </a:ext>
            </a:extLst>
          </p:cNvPr>
          <p:cNvSpPr txBox="1"/>
          <p:nvPr userDrawn="1"/>
        </p:nvSpPr>
        <p:spPr>
          <a:xfrm>
            <a:off x="8376796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D4856FA-B0F4-D0C8-0330-C21FFD929E8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323522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Brief answer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6EE628D-9B92-AB0C-40F6-C70C231358E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98566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Brief answer</a:t>
            </a:r>
          </a:p>
        </p:txBody>
      </p:sp>
    </p:spTree>
    <p:extLst>
      <p:ext uri="{BB962C8B-B14F-4D97-AF65-F5344CB8AC3E}">
        <p14:creationId xmlns:p14="http://schemas.microsoft.com/office/powerpoint/2010/main" val="337124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labo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-1" y="681038"/>
            <a:ext cx="12192001" cy="6176963"/>
          </a:xfrm>
          <a:prstGeom prst="round1Rect">
            <a:avLst>
              <a:gd name="adj" fmla="val 41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436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VIDEO APPLICATION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245733"/>
            <a:ext cx="11589561" cy="493122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We would love to get to know you better! Please share a video where you introduce yourself. </a:t>
            </a:r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Explain why you want to be part of this unique experience and how you would like to advance the topic.</a:t>
            </a:r>
            <a:endParaRPr lang="de-DE" noProof="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1507144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VIDEO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</p:spTree>
    <p:extLst>
      <p:ext uri="{BB962C8B-B14F-4D97-AF65-F5344CB8AC3E}">
        <p14:creationId xmlns:p14="http://schemas.microsoft.com/office/powerpoint/2010/main" val="385985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of Rectangle 8">
            <a:extLst>
              <a:ext uri="{FF2B5EF4-FFF2-40B4-BE49-F238E27FC236}">
                <a16:creationId xmlns:a16="http://schemas.microsoft.com/office/drawing/2014/main" id="{925018C8-7245-5DBF-F3D5-BA23E16A4DB2}"/>
              </a:ext>
            </a:extLst>
          </p:cNvPr>
          <p:cNvSpPr/>
          <p:nvPr userDrawn="1"/>
        </p:nvSpPr>
        <p:spPr>
          <a:xfrm flipH="1">
            <a:off x="7936398" y="674914"/>
            <a:ext cx="4255602" cy="6176962"/>
          </a:xfrm>
          <a:prstGeom prst="round1Rect">
            <a:avLst>
              <a:gd name="adj" fmla="val 454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9CF22-0C7B-B8E0-EEF8-7EA4D09EA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r>
              <a:rPr lang="en-GB"/>
              <a:t>NEED MORE SPACE?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814DEDD-7C5C-9062-14A1-B8310D3491F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8478" y="868703"/>
            <a:ext cx="7480379" cy="53905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No problem - copy and paste this slide to add even more content</a:t>
            </a:r>
            <a:endParaRPr lang="de-DE" noProof="0"/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5402531D-663E-4F48-BA71-AC207EEA93D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53400" y="868703"/>
            <a:ext cx="3866321" cy="18853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/>
              <a:t>Picture/graph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7489963A-FF12-C3B1-57CE-95D2F958E51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53400" y="2893423"/>
            <a:ext cx="3866321" cy="336586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/>
              <a:t>Picture/graph</a:t>
            </a:r>
          </a:p>
        </p:txBody>
      </p:sp>
    </p:spTree>
    <p:extLst>
      <p:ext uri="{BB962C8B-B14F-4D97-AF65-F5344CB8AC3E}">
        <p14:creationId xmlns:p14="http://schemas.microsoft.com/office/powerpoint/2010/main" val="178305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of Rectangle 8">
            <a:extLst>
              <a:ext uri="{FF2B5EF4-FFF2-40B4-BE49-F238E27FC236}">
                <a16:creationId xmlns:a16="http://schemas.microsoft.com/office/drawing/2014/main" id="{925018C8-7245-5DBF-F3D5-BA23E16A4DB2}"/>
              </a:ext>
            </a:extLst>
          </p:cNvPr>
          <p:cNvSpPr/>
          <p:nvPr userDrawn="1"/>
        </p:nvSpPr>
        <p:spPr>
          <a:xfrm>
            <a:off x="0" y="681038"/>
            <a:ext cx="7936398" cy="6176962"/>
          </a:xfrm>
          <a:prstGeom prst="round1Rect">
            <a:avLst>
              <a:gd name="adj" fmla="val 318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9CF22-0C7B-B8E0-EEF8-7EA4D09EA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r>
              <a:rPr lang="en-GB"/>
              <a:t>NEED MORE SPACE?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814DEDD-7C5C-9062-14A1-B8310D3491F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184876" y="949234"/>
            <a:ext cx="3824244" cy="531005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No problem - copy and paste this slide to add even more content</a:t>
            </a:r>
            <a:endParaRPr lang="de-DE" noProof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22BF1BE-3664-A41F-E15A-BC5F0841D8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48478" y="949234"/>
            <a:ext cx="7432482" cy="531005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/>
              <a:t>Picture/graph</a:t>
            </a:r>
          </a:p>
        </p:txBody>
      </p:sp>
    </p:spTree>
    <p:extLst>
      <p:ext uri="{BB962C8B-B14F-4D97-AF65-F5344CB8AC3E}">
        <p14:creationId xmlns:p14="http://schemas.microsoft.com/office/powerpoint/2010/main" val="378302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2F5CACCB-1CEC-1DE2-BD19-E4D118F49614}"/>
              </a:ext>
            </a:extLst>
          </p:cNvPr>
          <p:cNvSpPr/>
          <p:nvPr userDrawn="1"/>
        </p:nvSpPr>
        <p:spPr>
          <a:xfrm rot="10800000">
            <a:off x="8116956" y="0"/>
            <a:ext cx="4075044" cy="6858000"/>
          </a:xfrm>
          <a:prstGeom prst="round1Rect">
            <a:avLst>
              <a:gd name="adj" fmla="val 427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34C87-45D1-1760-3CB5-76724FD1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2FCCA8-F0F9-A183-809D-51BF83CF411B}"/>
              </a:ext>
            </a:extLst>
          </p:cNvPr>
          <p:cNvSpPr/>
          <p:nvPr userDrawn="1"/>
        </p:nvSpPr>
        <p:spPr>
          <a:xfrm>
            <a:off x="8116956" y="1069369"/>
            <a:ext cx="3970683" cy="163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0BDD9B1-044D-13B3-DFAD-488BED19C1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04833" y="325997"/>
            <a:ext cx="300624" cy="3008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88A2A38-B7EA-270F-7F75-FA6D97CEE343}"/>
              </a:ext>
            </a:extLst>
          </p:cNvPr>
          <p:cNvSpPr txBox="1"/>
          <p:nvPr userDrawn="1"/>
        </p:nvSpPr>
        <p:spPr>
          <a:xfrm>
            <a:off x="8246853" y="238428"/>
            <a:ext cx="16763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CONTENT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AE0E53-D6C9-00D8-DF42-09F73A32927B}"/>
              </a:ext>
            </a:extLst>
          </p:cNvPr>
          <p:cNvSpPr/>
          <p:nvPr userDrawn="1"/>
        </p:nvSpPr>
        <p:spPr>
          <a:xfrm>
            <a:off x="0" y="1066467"/>
            <a:ext cx="8116956" cy="16020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A296120-CB68-2C6A-077D-8E4080D17E1D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224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5787DC9-A647-68DF-43A6-36F46DA5133A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986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4CF50B-2F6F-B203-142B-B987EE6F7866}"/>
              </a:ext>
            </a:extLst>
          </p:cNvPr>
          <p:cNvSpPr txBox="1"/>
          <p:nvPr userDrawn="1"/>
        </p:nvSpPr>
        <p:spPr>
          <a:xfrm>
            <a:off x="705457" y="238428"/>
            <a:ext cx="393966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17161435-3D22-11D6-7990-23658D20C31A}"/>
              </a:ext>
            </a:extLst>
          </p:cNvPr>
          <p:cNvSpPr txBox="1"/>
          <p:nvPr userDrawn="1"/>
        </p:nvSpPr>
        <p:spPr>
          <a:xfrm>
            <a:off x="318437" y="694163"/>
            <a:ext cx="7600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>
                <a:latin typeface="Segoe UI" panose="020B0502040204020203" pitchFamily="34" charset="0"/>
                <a:cs typeface="Segoe UI" panose="020B0502040204020203" pitchFamily="34" charset="0"/>
              </a:rPr>
              <a:t>This is the official template for participating in the RWE Challenge </a:t>
            </a:r>
          </a:p>
        </p:txBody>
      </p:sp>
      <p:sp>
        <p:nvSpPr>
          <p:cNvPr id="6" name="TextBox 15">
            <a:extLst>
              <a:ext uri="{FF2B5EF4-FFF2-40B4-BE49-F238E27FC236}">
                <a16:creationId xmlns:a16="http://schemas.microsoft.com/office/drawing/2014/main" id="{87FC9C44-2064-6188-7961-3C36416805CE}"/>
              </a:ext>
            </a:extLst>
          </p:cNvPr>
          <p:cNvSpPr txBox="1"/>
          <p:nvPr userDrawn="1"/>
        </p:nvSpPr>
        <p:spPr>
          <a:xfrm>
            <a:off x="8320971" y="1324033"/>
            <a:ext cx="3141356" cy="2266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SOLUTION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endParaRPr lang="en-US" sz="20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E3D37140-D3D2-2109-DC27-D13AB3E6507F}"/>
              </a:ext>
            </a:extLst>
          </p:cNvPr>
          <p:cNvSpPr txBox="1"/>
          <p:nvPr userDrawn="1"/>
        </p:nvSpPr>
        <p:spPr>
          <a:xfrm>
            <a:off x="624890" y="1643298"/>
            <a:ext cx="7439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CHECKLIST FOR YOUR PARTICIPATION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9CDB8CC6-8072-7A79-6F45-7588CBC7B18A}"/>
              </a:ext>
            </a:extLst>
          </p:cNvPr>
          <p:cNvSpPr txBox="1"/>
          <p:nvPr userDrawn="1"/>
        </p:nvSpPr>
        <p:spPr>
          <a:xfrm>
            <a:off x="355409" y="2168341"/>
            <a:ext cx="7439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stem Font Regular"/>
              <a:buChar char="✔️"/>
            </a:pPr>
            <a:r>
              <a:rPr lang="de-DE" sz="1600" noProof="0">
                <a:latin typeface="Segoe UI" panose="020B0502040204020203" pitchFamily="34" charset="0"/>
                <a:cs typeface="Segoe UI" panose="020B0502040204020203" pitchFamily="34" charset="0"/>
              </a:rPr>
              <a:t>Fill in </a:t>
            </a:r>
            <a:r>
              <a:rPr lang="en-GB" sz="1600" noProof="0">
                <a:latin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de-DE" sz="1600" noProof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  <a:p>
            <a:pPr marL="285750" indent="-285750">
              <a:buFont typeface="System Font Regular"/>
              <a:buChar char="✔️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Check whether you would like to upload additional material such as a video, pitch, etc. - feel free to get creative!</a:t>
            </a:r>
          </a:p>
          <a:p>
            <a:pPr marL="285750" indent="-285750">
              <a:buFont typeface="System Font Regular"/>
              <a:buChar char="✔️"/>
            </a:pPr>
            <a:r>
              <a:rPr lang="en-US" sz="1600" noProof="0">
                <a:latin typeface="Segoe UI" panose="020B0502040204020203" pitchFamily="34" charset="0"/>
                <a:cs typeface="Segoe UI" panose="020B0502040204020203" pitchFamily="34" charset="0"/>
              </a:rPr>
              <a:t>Upload your materials via our </a:t>
            </a:r>
            <a:r>
              <a:rPr lang="en-US" sz="1600" noProof="0"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platform</a:t>
            </a:r>
            <a:r>
              <a:rPr lang="en-US" sz="1600" noProof="0">
                <a:latin typeface="Segoe UI" panose="020B0502040204020203" pitchFamily="34" charset="0"/>
                <a:cs typeface="Segoe UI" panose="020B0502040204020203" pitchFamily="34" charset="0"/>
              </a:rPr>
              <a:t> by the specified deadline</a:t>
            </a:r>
          </a:p>
          <a:p>
            <a:pPr marL="285750" indent="-285750">
              <a:buFont typeface="System Font Regular"/>
              <a:buChar char="✔️"/>
            </a:pPr>
            <a:r>
              <a:rPr lang="en-US" sz="1600" noProof="0">
                <a:latin typeface="Segoe UI" panose="020B0502040204020203" pitchFamily="34" charset="0"/>
                <a:cs typeface="Segoe UI" panose="020B0502040204020203" pitchFamily="34" charset="0"/>
              </a:rPr>
              <a:t>Pay attention to the Key Questions of the Challenge!</a:t>
            </a:r>
          </a:p>
          <a:p>
            <a:pPr marL="285750" indent="-285750">
              <a:buFont typeface="System Font Regular"/>
              <a:buChar char="✔️"/>
            </a:pPr>
            <a:r>
              <a:rPr lang="en-US" sz="1600" noProof="0">
                <a:latin typeface="Segoe UI" panose="020B0502040204020203" pitchFamily="34" charset="0"/>
                <a:cs typeface="Segoe UI" panose="020B0502040204020203" pitchFamily="34" charset="0"/>
              </a:rPr>
              <a:t>If you need more space, please find additional slides below</a:t>
            </a:r>
            <a:endParaRPr lang="de-DE" sz="1600" noProof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6" name="Grafik 15" descr="Ein Bild, das Logo, Schrift, Grafiken, Symbol enthält.&#10;&#10;Automatisch generierte Beschreibung">
            <a:extLst>
              <a:ext uri="{FF2B5EF4-FFF2-40B4-BE49-F238E27FC236}">
                <a16:creationId xmlns:a16="http://schemas.microsoft.com/office/drawing/2014/main" id="{6BDED44D-B9AD-46DD-DAF0-289DFBB4D3C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336151" y="6523321"/>
            <a:ext cx="707736" cy="205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38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 Single Corner of Rectangle 24">
            <a:extLst>
              <a:ext uri="{FF2B5EF4-FFF2-40B4-BE49-F238E27FC236}">
                <a16:creationId xmlns:a16="http://schemas.microsoft.com/office/drawing/2014/main" id="{3F01A773-91AB-760F-A2B8-F9299A3CEC97}"/>
              </a:ext>
            </a:extLst>
          </p:cNvPr>
          <p:cNvSpPr/>
          <p:nvPr userDrawn="1"/>
        </p:nvSpPr>
        <p:spPr>
          <a:xfrm flipH="1">
            <a:off x="3866322" y="681038"/>
            <a:ext cx="4255602" cy="6176962"/>
          </a:xfrm>
          <a:prstGeom prst="round1Rect">
            <a:avLst>
              <a:gd name="adj" fmla="val 392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DE485B-6D1B-C7EC-A809-45580755D314}"/>
              </a:ext>
            </a:extLst>
          </p:cNvPr>
          <p:cNvSpPr/>
          <p:nvPr userDrawn="1"/>
        </p:nvSpPr>
        <p:spPr>
          <a:xfrm>
            <a:off x="8116956" y="681036"/>
            <a:ext cx="4075044" cy="61769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845AB-3F9A-3E95-2BD1-585513C57630}"/>
              </a:ext>
            </a:extLst>
          </p:cNvPr>
          <p:cNvSpPr txBox="1"/>
          <p:nvPr userDrawn="1"/>
        </p:nvSpPr>
        <p:spPr>
          <a:xfrm>
            <a:off x="4078476" y="830612"/>
            <a:ext cx="188551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PARTICIPATION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92EB-890D-F54D-04D2-C7B611BA4891}"/>
              </a:ext>
            </a:extLst>
          </p:cNvPr>
          <p:cNvSpPr txBox="1"/>
          <p:nvPr userDrawn="1"/>
        </p:nvSpPr>
        <p:spPr>
          <a:xfrm>
            <a:off x="8285587" y="830612"/>
            <a:ext cx="184731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endParaRPr lang="en-US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E017E9-3A1B-F2EC-5507-0221370E1A90}"/>
              </a:ext>
            </a:extLst>
          </p:cNvPr>
          <p:cNvSpPr txBox="1"/>
          <p:nvPr userDrawn="1"/>
        </p:nvSpPr>
        <p:spPr>
          <a:xfrm>
            <a:off x="229906" y="817964"/>
            <a:ext cx="181966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INFORMATION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6C5D7BB-F081-AE0C-6BAA-5C53E9968F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9099" y="2215187"/>
            <a:ext cx="3630623" cy="414116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Give us a brief idea of the direction in which you would like to develop professionally. </a:t>
            </a:r>
            <a:endParaRPr lang="en-GB" noProof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005569-C2AD-CC05-8D64-B474FCA4E742}"/>
              </a:ext>
            </a:extLst>
          </p:cNvPr>
          <p:cNvSpPr txBox="1"/>
          <p:nvPr userDrawn="1"/>
        </p:nvSpPr>
        <p:spPr>
          <a:xfrm>
            <a:off x="246535" y="1256882"/>
            <a:ext cx="103194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COUNTRY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676AEC4-C477-8D4E-400B-BA76F2A8B65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329036" y="1565816"/>
            <a:ext cx="3263995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2E496AD-F7F7-A63E-8603-C755108DB0A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165030" y="1350886"/>
            <a:ext cx="1787151" cy="780292"/>
          </a:xfrm>
        </p:spPr>
        <p:txBody>
          <a:bodyPr anchor="t"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Do you have a team name?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3D701B-E924-5F8D-A252-59609AD8BDE0}"/>
              </a:ext>
            </a:extLst>
          </p:cNvPr>
          <p:cNvCxnSpPr>
            <a:cxnSpLocks/>
          </p:cNvCxnSpPr>
          <p:nvPr userDrawn="1"/>
        </p:nvCxnSpPr>
        <p:spPr>
          <a:xfrm>
            <a:off x="329036" y="1195942"/>
            <a:ext cx="3331721" cy="4002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0CC4EDA-E8DB-BB7D-DA1C-0B05A1262887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42334" y="3533401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D97CCEF-8B32-DA8D-8220-433DBAC8C95B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165030" y="2215187"/>
            <a:ext cx="3779647" cy="414116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noProof="0"/>
              <a:t>Give us a short introduction of your motivation. Why do you want to participate?</a:t>
            </a:r>
            <a:endParaRPr lang="en-GB" noProof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EB04FC-D739-B00E-D3F9-1608A9A2126C}"/>
              </a:ext>
            </a:extLst>
          </p:cNvPr>
          <p:cNvSpPr txBox="1"/>
          <p:nvPr userDrawn="1"/>
        </p:nvSpPr>
        <p:spPr>
          <a:xfrm>
            <a:off x="246535" y="218034"/>
            <a:ext cx="298998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INTRODUCTION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5FA1BE-7633-F019-9769-1B38AF726BC0}"/>
              </a:ext>
            </a:extLst>
          </p:cNvPr>
          <p:cNvSpPr txBox="1"/>
          <p:nvPr userDrawn="1"/>
        </p:nvSpPr>
        <p:spPr>
          <a:xfrm>
            <a:off x="246535" y="2041290"/>
            <a:ext cx="219528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UNIVERSITY/COMPANY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8F316-5A1E-7E46-5A95-F83876EE2C2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342334" y="2367464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F06630-003E-1C3B-0DBA-726362887851}"/>
              </a:ext>
            </a:extLst>
          </p:cNvPr>
          <p:cNvCxnSpPr>
            <a:cxnSpLocks/>
          </p:cNvCxnSpPr>
          <p:nvPr userDrawn="1"/>
        </p:nvCxnSpPr>
        <p:spPr>
          <a:xfrm>
            <a:off x="329036" y="1997746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2FC1E6B-1686-9789-3C2B-F987A474243F}"/>
              </a:ext>
            </a:extLst>
          </p:cNvPr>
          <p:cNvSpPr txBox="1"/>
          <p:nvPr userDrawn="1"/>
        </p:nvSpPr>
        <p:spPr>
          <a:xfrm>
            <a:off x="246535" y="2844986"/>
            <a:ext cx="72006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55963887-F3F0-94CC-EF89-0A2E74271239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42334" y="3171160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F5B5A21-824A-BB74-2B15-2A788DA33724}"/>
              </a:ext>
            </a:extLst>
          </p:cNvPr>
          <p:cNvCxnSpPr>
            <a:cxnSpLocks/>
          </p:cNvCxnSpPr>
          <p:nvPr userDrawn="1"/>
        </p:nvCxnSpPr>
        <p:spPr>
          <a:xfrm>
            <a:off x="329036" y="2801442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Picture Placeholder 2">
            <a:extLst>
              <a:ext uri="{FF2B5EF4-FFF2-40B4-BE49-F238E27FC236}">
                <a16:creationId xmlns:a16="http://schemas.microsoft.com/office/drawing/2014/main" id="{09B6D762-D0FD-44E1-840D-96D8D0C2D7F5}"/>
              </a:ext>
            </a:extLst>
          </p:cNvPr>
          <p:cNvSpPr>
            <a:spLocks noGrp="1"/>
          </p:cNvSpPr>
          <p:nvPr>
            <p:ph type="pic" idx="25" hasCustomPrompt="1"/>
          </p:nvPr>
        </p:nvSpPr>
        <p:spPr>
          <a:xfrm>
            <a:off x="10202815" y="901567"/>
            <a:ext cx="1787151" cy="114258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noProof="0" err="1"/>
              <a:t>Photo</a:t>
            </a:r>
            <a:r>
              <a:rPr lang="de-DE" noProof="0"/>
              <a:t> (</a:t>
            </a:r>
            <a:r>
              <a:rPr lang="de-DE" noProof="0" err="1"/>
              <a:t>Voluntary</a:t>
            </a:r>
            <a:r>
              <a:rPr lang="de-DE" noProof="0"/>
              <a:t>)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8D7A897-6AB0-F25C-F416-5403575E33D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337238" y="3889160"/>
            <a:ext cx="3279394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37FEAE9-B8F2-6161-EB22-68B1DD0F5CBA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344416" y="4244919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0CF5403-8CEC-54BE-4EA3-5AFC15730622}"/>
              </a:ext>
            </a:extLst>
          </p:cNvPr>
          <p:cNvSpPr txBox="1"/>
          <p:nvPr userDrawn="1"/>
        </p:nvSpPr>
        <p:spPr>
          <a:xfrm>
            <a:off x="8307230" y="830612"/>
            <a:ext cx="3699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de-DE" sz="1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VISION</a:t>
            </a:r>
            <a:endParaRPr lang="en-US" sz="14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26D97265-67EF-7A54-67FE-0FFE962BC396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323142" y="5064619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0F5DF11E-154C-1430-AB23-DECC1CB2AD31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320815" y="5431962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EE79E4BD-C26B-BD15-7B60-352D4140F54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20815" y="5796133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noProof="0"/>
              <a:t>Fill in here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1445C14D-1FD3-9970-8881-71749E4FAB73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320815" y="6140844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/>
              <a:t>Fill in </a:t>
            </a:r>
            <a:r>
              <a:rPr lang="de-DE" noProof="0" err="1"/>
              <a:t>here</a:t>
            </a:r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765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464277-E0E5-D727-2401-6164BDD65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78" y="245856"/>
            <a:ext cx="11105322" cy="4351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20176-D5A4-F43E-CC15-A937DE60F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8478" y="1013791"/>
            <a:ext cx="11105322" cy="5163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BD7C19-7E3E-9B33-5EA3-F7E339554FD5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4" name="Round Single Corner of Rectangle 3">
            <a:extLst>
              <a:ext uri="{FF2B5EF4-FFF2-40B4-BE49-F238E27FC236}">
                <a16:creationId xmlns:a16="http://schemas.microsoft.com/office/drawing/2014/main" id="{78387789-1378-B5AC-875F-31CCEE489FD5}"/>
              </a:ext>
            </a:extLst>
          </p:cNvPr>
          <p:cNvSpPr/>
          <p:nvPr userDrawn="1"/>
        </p:nvSpPr>
        <p:spPr>
          <a:xfrm rot="5400000">
            <a:off x="4515" y="475693"/>
            <a:ext cx="116072" cy="122476"/>
          </a:xfrm>
          <a:prstGeom prst="round1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624944-52CC-8A5A-405D-FFE19F701707}"/>
              </a:ext>
            </a:extLst>
          </p:cNvPr>
          <p:cNvSpPr/>
          <p:nvPr userDrawn="1"/>
        </p:nvSpPr>
        <p:spPr>
          <a:xfrm>
            <a:off x="-203" y="333550"/>
            <a:ext cx="123471" cy="11607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9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  <p:sldLayoutId id="2147483678" r:id="rId3"/>
    <p:sldLayoutId id="2147483684" r:id="rId4"/>
    <p:sldLayoutId id="2147483683" r:id="rId5"/>
    <p:sldLayoutId id="2147483674" r:id="rId6"/>
    <p:sldLayoutId id="214748368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464277-E0E5-D727-2401-6164BDD65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78" y="245856"/>
            <a:ext cx="11105322" cy="4351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20176-D5A4-F43E-CC15-A937DE60F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8478" y="1013791"/>
            <a:ext cx="11105322" cy="5163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BD7C19-7E3E-9B33-5EA3-F7E339554FD5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4" name="Round Single Corner of Rectangle 3">
            <a:extLst>
              <a:ext uri="{FF2B5EF4-FFF2-40B4-BE49-F238E27FC236}">
                <a16:creationId xmlns:a16="http://schemas.microsoft.com/office/drawing/2014/main" id="{78387789-1378-B5AC-875F-31CCEE489FD5}"/>
              </a:ext>
            </a:extLst>
          </p:cNvPr>
          <p:cNvSpPr/>
          <p:nvPr userDrawn="1"/>
        </p:nvSpPr>
        <p:spPr>
          <a:xfrm rot="5400000">
            <a:off x="4515" y="475693"/>
            <a:ext cx="116072" cy="122476"/>
          </a:xfrm>
          <a:prstGeom prst="round1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624944-52CC-8A5A-405D-FFE19F701707}"/>
              </a:ext>
            </a:extLst>
          </p:cNvPr>
          <p:cNvSpPr/>
          <p:nvPr userDrawn="1"/>
        </p:nvSpPr>
        <p:spPr>
          <a:xfrm>
            <a:off x="-203" y="333550"/>
            <a:ext cx="123471" cy="11607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7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856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B008BA34-84FF-DF24-1157-E8BF6535520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CD63EC-ED80-3E47-5875-956977716B17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62EC050-CEE6-C7A5-362B-621D36108FB0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2C00488-CDF8-B9C4-F85C-AE4AF29AFB71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FD7093FE-CFDB-E7EF-D364-251B73CC31C0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E8021851-8D0C-4C6A-AB36-402090DCC9F3}"/>
              </a:ext>
            </a:extLst>
          </p:cNvPr>
          <p:cNvSpPr>
            <a:spLocks noGrp="1"/>
          </p:cNvSpPr>
          <p:nvPr>
            <p:ph type="pic" idx="2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A5A84C7F-590A-93DE-FF01-6FB5044AC7BA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323142" y="3983964"/>
            <a:ext cx="3272216" cy="307778"/>
          </a:xfrm>
        </p:spPr>
        <p:txBody>
          <a:bodyPr/>
          <a:lstStyle/>
          <a:p>
            <a:endParaRPr lang="de-DE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DADE2BC6-5A0D-BC33-B403-631CD8B84621}"/>
              </a:ext>
            </a:extLst>
          </p:cNvPr>
          <p:cNvSpPr txBox="1"/>
          <p:nvPr/>
        </p:nvSpPr>
        <p:spPr>
          <a:xfrm>
            <a:off x="229906" y="3676187"/>
            <a:ext cx="178754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LINKEDIN-PROFILE</a:t>
            </a:r>
          </a:p>
        </p:txBody>
      </p:sp>
      <p:cxnSp>
        <p:nvCxnSpPr>
          <p:cNvPr id="17" name="Straight Connector 28">
            <a:extLst>
              <a:ext uri="{FF2B5EF4-FFF2-40B4-BE49-F238E27FC236}">
                <a16:creationId xmlns:a16="http://schemas.microsoft.com/office/drawing/2014/main" id="{428FB5F7-FD27-626B-6EF0-A895F9975BBF}"/>
              </a:ext>
            </a:extLst>
          </p:cNvPr>
          <p:cNvCxnSpPr>
            <a:cxnSpLocks/>
          </p:cNvCxnSpPr>
          <p:nvPr/>
        </p:nvCxnSpPr>
        <p:spPr>
          <a:xfrm>
            <a:off x="329036" y="3612963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71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D2E951D8-079A-DCEB-F0FA-A4D16992FCD6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ln w="9525">
            <a:solidFill>
              <a:srgbClr val="C5C5C5"/>
            </a:solidFill>
            <a:prstDash val="sysDot"/>
          </a:ln>
        </p:spPr>
        <p:txBody>
          <a:bodyPr/>
          <a:lstStyle/>
          <a:p>
            <a:pPr lvl="0"/>
            <a:r>
              <a:rPr lang="en-US" noProof="0"/>
              <a:t>What leadership roles have you already played in your private life? </a:t>
            </a:r>
          </a:p>
          <a:p>
            <a:pPr lvl="0"/>
            <a:r>
              <a:rPr lang="en-US" noProof="0"/>
              <a:t>These could be </a:t>
            </a:r>
          </a:p>
          <a:p>
            <a:pPr lvl="0"/>
            <a:r>
              <a:rPr lang="en-US" noProof="0"/>
              <a:t>- Youth leader</a:t>
            </a:r>
          </a:p>
          <a:p>
            <a:pPr lvl="0"/>
            <a:r>
              <a:rPr lang="en-US" noProof="0"/>
              <a:t>- Sports coach</a:t>
            </a:r>
          </a:p>
          <a:p>
            <a:pPr lvl="0"/>
            <a:r>
              <a:rPr lang="en-US" noProof="0"/>
              <a:t>- Class representative</a:t>
            </a:r>
          </a:p>
          <a:p>
            <a:pPr lvl="0"/>
            <a:r>
              <a:rPr lang="en-US" noProof="0"/>
              <a:t>- Mentor for younger students</a:t>
            </a:r>
          </a:p>
          <a:p>
            <a:pPr lvl="0"/>
            <a:r>
              <a:rPr lang="en-US"/>
              <a:t>- Team leader in a school project</a:t>
            </a:r>
          </a:p>
          <a:p>
            <a:pPr lvl="0"/>
            <a:r>
              <a:rPr lang="en-US" noProof="0"/>
              <a:t>- Project leader in volunteer projects</a:t>
            </a:r>
          </a:p>
          <a:p>
            <a:pPr lvl="0"/>
            <a:r>
              <a:rPr lang="en-US" noProof="0"/>
              <a:t>- Other experience</a:t>
            </a:r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436DA6-3E3A-12BE-E527-DE2F10A8D40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ln w="9525">
            <a:solidFill>
              <a:schemeClr val="tx1">
                <a:lumMod val="75000"/>
              </a:schemeClr>
            </a:solidFill>
            <a:prstDash val="sysDot"/>
          </a:ln>
        </p:spPr>
        <p:txBody>
          <a:bodyPr/>
          <a:lstStyle/>
          <a:p>
            <a:pPr lvl="0"/>
            <a:r>
              <a:rPr lang="en-US" noProof="0"/>
              <a:t>Describe your idea in detail. What problem do you want to solve and who is affected? What are the basic components of the solution and how does it work? </a:t>
            </a:r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242209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9DF1657-5C81-7E41-0CC9-979F77D323D4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585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F3D7-304A-0B8B-8BD8-358613E90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12DEA-72AC-3A10-02A0-44615CF95C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DB68C-629E-E635-27BC-662803EC47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FE6B41-A128-0F44-B4C4-B218E11AD0A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75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3CDFC-85DF-C645-4E43-C03F28866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4EDEF-C03E-101D-0041-C049D988FB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8D8CE-F06E-2CCC-3631-C1269158D3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8478" y="869133"/>
            <a:ext cx="7432482" cy="539015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3905"/>
      </p:ext>
    </p:extLst>
  </p:cSld>
  <p:clrMapOvr>
    <a:masterClrMapping/>
  </p:clrMapOvr>
</p:sld>
</file>

<file path=ppt/theme/theme1.xml><?xml version="1.0" encoding="utf-8"?>
<a:theme xmlns:a="http://schemas.openxmlformats.org/drawingml/2006/main" name="Submission Template">
  <a:themeElements>
    <a:clrScheme name="Custom 1">
      <a:dk1>
        <a:srgbClr val="4A4A4A"/>
      </a:dk1>
      <a:lt1>
        <a:srgbClr val="FFFFFF"/>
      </a:lt1>
      <a:dk2>
        <a:srgbClr val="F2F2F2"/>
      </a:dk2>
      <a:lt2>
        <a:srgbClr val="4A4A4A"/>
      </a:lt2>
      <a:accent1>
        <a:srgbClr val="E62F66"/>
      </a:accent1>
      <a:accent2>
        <a:srgbClr val="E74D4E"/>
      </a:accent2>
      <a:accent3>
        <a:srgbClr val="EC762E"/>
      </a:accent3>
      <a:accent4>
        <a:srgbClr val="F39719"/>
      </a:accent4>
      <a:accent5>
        <a:srgbClr val="FACD8E"/>
      </a:accent5>
      <a:accent6>
        <a:srgbClr val="163C68"/>
      </a:accent6>
      <a:hlink>
        <a:srgbClr val="EC752E"/>
      </a:hlink>
      <a:folHlink>
        <a:srgbClr val="EC752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Submission Template">
  <a:themeElements>
    <a:clrScheme name="Custom 1">
      <a:dk1>
        <a:srgbClr val="4A4A4A"/>
      </a:dk1>
      <a:lt1>
        <a:srgbClr val="FFFFFF"/>
      </a:lt1>
      <a:dk2>
        <a:srgbClr val="F2F2F2"/>
      </a:dk2>
      <a:lt2>
        <a:srgbClr val="4A4A4A"/>
      </a:lt2>
      <a:accent1>
        <a:srgbClr val="E62F66"/>
      </a:accent1>
      <a:accent2>
        <a:srgbClr val="E74D4E"/>
      </a:accent2>
      <a:accent3>
        <a:srgbClr val="EC762E"/>
      </a:accent3>
      <a:accent4>
        <a:srgbClr val="F39719"/>
      </a:accent4>
      <a:accent5>
        <a:srgbClr val="FACD8E"/>
      </a:accent5>
      <a:accent6>
        <a:srgbClr val="163C68"/>
      </a:accent6>
      <a:hlink>
        <a:srgbClr val="EC752E"/>
      </a:hlink>
      <a:folHlink>
        <a:srgbClr val="EC752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LUB xmlns="be24c730-79ca-4eb5-9fee-26c6c4fc7260">Choice 1</BLUB>
    <lcf76f155ced4ddcb4097134ff3c332f xmlns="be24c730-79ca-4eb5-9fee-26c6c4fc7260">
      <Terms xmlns="http://schemas.microsoft.com/office/infopath/2007/PartnerControls"/>
    </lcf76f155ced4ddcb4097134ff3c332f>
    <TaxCatchAll xmlns="a13041a0-5882-43a7-a09d-61ebda8314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7B669D26C8494CA7785679D8B2A5ED" ma:contentTypeVersion="19" ma:contentTypeDescription="Ein neues Dokument erstellen." ma:contentTypeScope="" ma:versionID="304ac694c385881d2353ce7d8828d5c8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2e0b8d78c528447e5efeac74351c407f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BLUB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c56bdf71-ead2-455e-8a3d-9a7b55f90f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BLUB" ma:index="25" nillable="true" ma:displayName="BLUB" ma:default="Choice 1" ma:format="Dropdown" ma:internalName="BLUB">
      <xsd:simpleType>
        <xsd:restriction base="dms:Choice">
          <xsd:enumeration value="Choice 1"/>
          <xsd:enumeration value="Choice 2"/>
          <xsd:enumeration value="Choice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3b3b244-d6cb-45b8-9931-972cee7efd17}" ma:internalName="TaxCatchAll" ma:showField="CatchAllData" ma:web="a13041a0-5882-43a7-a09d-61ebda8314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780FB9-D7D9-486C-9B2C-792577BFD90B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a13041a0-5882-43a7-a09d-61ebda83141c"/>
    <ds:schemaRef ds:uri="http://www.w3.org/XML/1998/namespace"/>
    <ds:schemaRef ds:uri="http://purl.org/dc/elements/1.1/"/>
    <ds:schemaRef ds:uri="be24c730-79ca-4eb5-9fee-26c6c4fc7260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4613504-31F2-4C58-B133-1871F62370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5DFAF7-8EA5-4300-8E74-F58192556983}">
  <ds:schemaRefs>
    <ds:schemaRef ds:uri="a13041a0-5882-43a7-a09d-61ebda83141c"/>
    <ds:schemaRef ds:uri="be24c730-79ca-4eb5-9fee-26c6c4fc72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</Words>
  <Application>Microsoft Office PowerPoint</Application>
  <PresentationFormat>Breitbild</PresentationFormat>
  <Paragraphs>12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Aptos</vt:lpstr>
      <vt:lpstr>Arial</vt:lpstr>
      <vt:lpstr>Segoe UI</vt:lpstr>
      <vt:lpstr>System Font Regular</vt:lpstr>
      <vt:lpstr>Submission Template</vt:lpstr>
      <vt:lpstr>1_Submission Template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Josephine Hoffheinz</dc:creator>
  <cp:lastModifiedBy>Lidia Welldeabzghi</cp:lastModifiedBy>
  <cp:revision>2</cp:revision>
  <dcterms:created xsi:type="dcterms:W3CDTF">2024-03-10T13:25:42Z</dcterms:created>
  <dcterms:modified xsi:type="dcterms:W3CDTF">2024-09-17T19:58:55Z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  <property fmtid="{D5CDD505-2E9C-101B-9397-08002B2CF9AE}" pid="3" name="MediaServiceImageTags">
    <vt:lpwstr/>
  </property>
</Properties>
</file>