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73" r:id="rId8"/>
    <p:sldId id="263" r:id="rId9"/>
    <p:sldId id="274" r:id="rId10"/>
    <p:sldId id="262" r:id="rId11"/>
    <p:sldId id="269" r:id="rId12"/>
    <p:sldId id="271" r:id="rId13"/>
    <p:sldId id="272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064501-27BC-94B9-9C92-4667E2061851}" name="Florian Funer" initials="FF" userId="Florian Fun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104871"/>
    <a:srgbClr val="C55A11"/>
    <a:srgbClr val="FBE5D6"/>
    <a:srgbClr val="C00000"/>
    <a:srgbClr val="A51B38"/>
    <a:srgbClr val="FFFFFF"/>
    <a:srgbClr val="93C9BB"/>
    <a:srgbClr val="A5D7F9"/>
    <a:srgbClr val="A2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BF6D98-9B0D-4AFF-974E-CC6F35184A8C}" v="9" dt="2024-06-12T09:11:34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334" autoAdjust="0"/>
    <p:restoredTop sz="94660" autoAdjust="0"/>
  </p:normalViewPr>
  <p:slideViewPr>
    <p:cSldViewPr snapToGrid="0" showGuides="1">
      <p:cViewPr varScale="1">
        <p:scale>
          <a:sx n="83" d="100"/>
          <a:sy n="83" d="100"/>
        </p:scale>
        <p:origin x="811" y="67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 Sedovnik" userId="c899cdf4-4dd3-48e4-9d05-d9a3bf84ba8f" providerId="ADAL" clId="{5DBF6D98-9B0D-4AFF-974E-CC6F35184A8C}"/>
    <pc:docChg chg="undo custSel addSld delSld modSld modMainMaster">
      <pc:chgData name="Nico Sedovnik" userId="c899cdf4-4dd3-48e4-9d05-d9a3bf84ba8f" providerId="ADAL" clId="{5DBF6D98-9B0D-4AFF-974E-CC6F35184A8C}" dt="2024-06-18T08:52:49.674" v="1075" actId="108"/>
      <pc:docMkLst>
        <pc:docMk/>
      </pc:docMkLst>
      <pc:sldChg chg="modSp mod">
        <pc:chgData name="Nico Sedovnik" userId="c899cdf4-4dd3-48e4-9d05-d9a3bf84ba8f" providerId="ADAL" clId="{5DBF6D98-9B0D-4AFF-974E-CC6F35184A8C}" dt="2024-06-11T12:27:30.879" v="1" actId="1076"/>
        <pc:sldMkLst>
          <pc:docMk/>
          <pc:sldMk cId="4225675990" sldId="262"/>
        </pc:sldMkLst>
        <pc:grpChg chg="mod">
          <ac:chgData name="Nico Sedovnik" userId="c899cdf4-4dd3-48e4-9d05-d9a3bf84ba8f" providerId="ADAL" clId="{5DBF6D98-9B0D-4AFF-974E-CC6F35184A8C}" dt="2024-06-11T12:27:30.879" v="1" actId="1076"/>
          <ac:grpSpMkLst>
            <pc:docMk/>
            <pc:sldMk cId="4225675990" sldId="262"/>
            <ac:grpSpMk id="35" creationId="{E71B4E12-CC62-8B78-6F7B-50616F0C3F09}"/>
          </ac:grpSpMkLst>
        </pc:grpChg>
      </pc:sldChg>
      <pc:sldChg chg="del">
        <pc:chgData name="Nico Sedovnik" userId="c899cdf4-4dd3-48e4-9d05-d9a3bf84ba8f" providerId="ADAL" clId="{5DBF6D98-9B0D-4AFF-974E-CC6F35184A8C}" dt="2024-06-11T12:30:04.947" v="2" actId="2696"/>
        <pc:sldMkLst>
          <pc:docMk/>
          <pc:sldMk cId="3450411588" sldId="267"/>
        </pc:sldMkLst>
      </pc:sldChg>
      <pc:sldChg chg="del">
        <pc:chgData name="Nico Sedovnik" userId="c899cdf4-4dd3-48e4-9d05-d9a3bf84ba8f" providerId="ADAL" clId="{5DBF6D98-9B0D-4AFF-974E-CC6F35184A8C}" dt="2024-06-11T12:30:18.512" v="3" actId="2696"/>
        <pc:sldMkLst>
          <pc:docMk/>
          <pc:sldMk cId="3265062419" sldId="270"/>
        </pc:sldMkLst>
      </pc:sldChg>
      <pc:sldChg chg="new del">
        <pc:chgData name="Nico Sedovnik" userId="c899cdf4-4dd3-48e4-9d05-d9a3bf84ba8f" providerId="ADAL" clId="{5DBF6D98-9B0D-4AFF-974E-CC6F35184A8C}" dt="2024-06-12T09:07:25.709" v="890" actId="2696"/>
        <pc:sldMkLst>
          <pc:docMk/>
          <pc:sldMk cId="1178146378" sldId="273"/>
        </pc:sldMkLst>
      </pc:sldChg>
      <pc:sldChg chg="add del">
        <pc:chgData name="Nico Sedovnik" userId="c899cdf4-4dd3-48e4-9d05-d9a3bf84ba8f" providerId="ADAL" clId="{5DBF6D98-9B0D-4AFF-974E-CC6F35184A8C}" dt="2024-06-11T12:30:45.341" v="5" actId="2696"/>
        <pc:sldMkLst>
          <pc:docMk/>
          <pc:sldMk cId="2984800415" sldId="273"/>
        </pc:sldMkLst>
      </pc:sldChg>
      <pc:sldChg chg="addSp modSp new mod">
        <pc:chgData name="Nico Sedovnik" userId="c899cdf4-4dd3-48e4-9d05-d9a3bf84ba8f" providerId="ADAL" clId="{5DBF6D98-9B0D-4AFF-974E-CC6F35184A8C}" dt="2024-06-12T09:12:01.210" v="1011" actId="404"/>
        <pc:sldMkLst>
          <pc:docMk/>
          <pc:sldMk cId="3036666268" sldId="273"/>
        </pc:sldMkLst>
        <pc:spChg chg="add mod">
          <ac:chgData name="Nico Sedovnik" userId="c899cdf4-4dd3-48e4-9d05-d9a3bf84ba8f" providerId="ADAL" clId="{5DBF6D98-9B0D-4AFF-974E-CC6F35184A8C}" dt="2024-06-12T09:08:25.485" v="919" actId="404"/>
          <ac:spMkLst>
            <pc:docMk/>
            <pc:sldMk cId="3036666268" sldId="273"/>
            <ac:spMk id="2" creationId="{B3CF8B71-BA2A-39A6-2B7A-D2E8ECD63536}"/>
          </ac:spMkLst>
        </pc:spChg>
        <pc:spChg chg="add mod">
          <ac:chgData name="Nico Sedovnik" userId="c899cdf4-4dd3-48e4-9d05-d9a3bf84ba8f" providerId="ADAL" clId="{5DBF6D98-9B0D-4AFF-974E-CC6F35184A8C}" dt="2024-06-12T09:09:28.851" v="941" actId="113"/>
          <ac:spMkLst>
            <pc:docMk/>
            <pc:sldMk cId="3036666268" sldId="273"/>
            <ac:spMk id="3" creationId="{E1AE1B17-969D-6CA5-EF31-80F26350799D}"/>
          </ac:spMkLst>
        </pc:spChg>
        <pc:spChg chg="add mod">
          <ac:chgData name="Nico Sedovnik" userId="c899cdf4-4dd3-48e4-9d05-d9a3bf84ba8f" providerId="ADAL" clId="{5DBF6D98-9B0D-4AFF-974E-CC6F35184A8C}" dt="2024-06-12T09:10:35.034" v="960" actId="404"/>
          <ac:spMkLst>
            <pc:docMk/>
            <pc:sldMk cId="3036666268" sldId="273"/>
            <ac:spMk id="4" creationId="{5CBDD246-A99E-0B4D-D498-A7C21DCF979D}"/>
          </ac:spMkLst>
        </pc:spChg>
        <pc:spChg chg="add mod">
          <ac:chgData name="Nico Sedovnik" userId="c899cdf4-4dd3-48e4-9d05-d9a3bf84ba8f" providerId="ADAL" clId="{5DBF6D98-9B0D-4AFF-974E-CC6F35184A8C}" dt="2024-06-12T09:11:16.431" v="984" actId="404"/>
          <ac:spMkLst>
            <pc:docMk/>
            <pc:sldMk cId="3036666268" sldId="273"/>
            <ac:spMk id="5" creationId="{DE9F917A-5E57-2670-F45D-58120E716AF2}"/>
          </ac:spMkLst>
        </pc:spChg>
        <pc:spChg chg="add mod">
          <ac:chgData name="Nico Sedovnik" userId="c899cdf4-4dd3-48e4-9d05-d9a3bf84ba8f" providerId="ADAL" clId="{5DBF6D98-9B0D-4AFF-974E-CC6F35184A8C}" dt="2024-06-12T09:12:01.210" v="1011" actId="404"/>
          <ac:spMkLst>
            <pc:docMk/>
            <pc:sldMk cId="3036666268" sldId="273"/>
            <ac:spMk id="6" creationId="{8F7F3C6A-7A40-884A-22F6-29AAC5D543E3}"/>
          </ac:spMkLst>
        </pc:spChg>
      </pc:sldChg>
      <pc:sldChg chg="new">
        <pc:chgData name="Nico Sedovnik" userId="c899cdf4-4dd3-48e4-9d05-d9a3bf84ba8f" providerId="ADAL" clId="{5DBF6D98-9B0D-4AFF-974E-CC6F35184A8C}" dt="2024-06-12T09:15:00.605" v="1039" actId="680"/>
        <pc:sldMkLst>
          <pc:docMk/>
          <pc:sldMk cId="4169871284" sldId="274"/>
        </pc:sldMkLst>
      </pc:sldChg>
      <pc:sldMasterChg chg="addSldLayout delSldLayout modSldLayout">
        <pc:chgData name="Nico Sedovnik" userId="c899cdf4-4dd3-48e4-9d05-d9a3bf84ba8f" providerId="ADAL" clId="{5DBF6D98-9B0D-4AFF-974E-CC6F35184A8C}" dt="2024-06-18T08:52:49.674" v="1075" actId="108"/>
        <pc:sldMasterMkLst>
          <pc:docMk/>
          <pc:sldMasterMk cId="4115637900" sldId="2147483648"/>
        </pc:sldMasterMkLst>
        <pc:sldLayoutChg chg="del">
          <pc:chgData name="Nico Sedovnik" userId="c899cdf4-4dd3-48e4-9d05-d9a3bf84ba8f" providerId="ADAL" clId="{5DBF6D98-9B0D-4AFF-974E-CC6F35184A8C}" dt="2024-06-11T12:30:57.568" v="6" actId="2696"/>
          <pc:sldLayoutMkLst>
            <pc:docMk/>
            <pc:sldMasterMk cId="4115637900" sldId="2147483648"/>
            <pc:sldLayoutMk cId="4262981437" sldId="2147483652"/>
          </pc:sldLayoutMkLst>
        </pc:sldLayoutChg>
        <pc:sldLayoutChg chg="addSp delSp modSp add mod modTransition">
          <pc:chgData name="Nico Sedovnik" userId="c899cdf4-4dd3-48e4-9d05-d9a3bf84ba8f" providerId="ADAL" clId="{5DBF6D98-9B0D-4AFF-974E-CC6F35184A8C}" dt="2024-06-12T09:11:29.230" v="985" actId="20577"/>
          <pc:sldLayoutMkLst>
            <pc:docMk/>
            <pc:sldMasterMk cId="4115637900" sldId="2147483648"/>
            <pc:sldLayoutMk cId="2782532384" sldId="2147483659"/>
          </pc:sldLayoutMkLst>
          <pc:spChg chg="add mod">
            <ac:chgData name="Nico Sedovnik" userId="c899cdf4-4dd3-48e4-9d05-d9a3bf84ba8f" providerId="ADAL" clId="{5DBF6D98-9B0D-4AFF-974E-CC6F35184A8C}" dt="2024-06-12T09:07:52.563" v="892" actId="20577"/>
            <ac:spMkLst>
              <pc:docMk/>
              <pc:sldMasterMk cId="4115637900" sldId="2147483648"/>
              <pc:sldLayoutMk cId="2782532384" sldId="2147483659"/>
              <ac:spMk id="4" creationId="{A4F64FC0-CD24-D257-E349-BA8535409E0F}"/>
            </ac:spMkLst>
          </pc:spChg>
          <pc:spChg chg="add mod">
            <ac:chgData name="Nico Sedovnik" userId="c899cdf4-4dd3-48e4-9d05-d9a3bf84ba8f" providerId="ADAL" clId="{5DBF6D98-9B0D-4AFF-974E-CC6F35184A8C}" dt="2024-06-12T09:10:07.875" v="942" actId="20577"/>
            <ac:spMkLst>
              <pc:docMk/>
              <pc:sldMasterMk cId="4115637900" sldId="2147483648"/>
              <pc:sldLayoutMk cId="2782532384" sldId="2147483659"/>
              <ac:spMk id="5" creationId="{03FBFC97-B4DC-C396-EE7A-ED511890A8ED}"/>
            </ac:spMkLst>
          </pc:spChg>
          <pc:spChg chg="add mod">
            <ac:chgData name="Nico Sedovnik" userId="c899cdf4-4dd3-48e4-9d05-d9a3bf84ba8f" providerId="ADAL" clId="{5DBF6D98-9B0D-4AFF-974E-CC6F35184A8C}" dt="2024-06-12T09:11:29.230" v="985" actId="20577"/>
            <ac:spMkLst>
              <pc:docMk/>
              <pc:sldMasterMk cId="4115637900" sldId="2147483648"/>
              <pc:sldLayoutMk cId="2782532384" sldId="2147483659"/>
              <ac:spMk id="6" creationId="{9A99E11E-07C3-17D6-5A2D-ACEB90439266}"/>
            </ac:spMkLst>
          </pc:spChg>
          <pc:spChg chg="del mod">
            <ac:chgData name="Nico Sedovnik" userId="c899cdf4-4dd3-48e4-9d05-d9a3bf84ba8f" providerId="ADAL" clId="{5DBF6D98-9B0D-4AFF-974E-CC6F35184A8C}" dt="2024-06-11T12:32:26.180" v="64" actId="478"/>
            <ac:spMkLst>
              <pc:docMk/>
              <pc:sldMasterMk cId="4115637900" sldId="2147483648"/>
              <pc:sldLayoutMk cId="2782532384" sldId="2147483659"/>
              <ac:spMk id="10" creationId="{9DB27365-00BB-4455-A512-9BD64F0BF2BA}"/>
            </ac:spMkLst>
          </pc:spChg>
          <pc:spChg chg="mod">
            <ac:chgData name="Nico Sedovnik" userId="c899cdf4-4dd3-48e4-9d05-d9a3bf84ba8f" providerId="ADAL" clId="{5DBF6D98-9B0D-4AFF-974E-CC6F35184A8C}" dt="2024-06-12T09:08:56.465" v="920" actId="6549"/>
            <ac:spMkLst>
              <pc:docMk/>
              <pc:sldMasterMk cId="4115637900" sldId="2147483648"/>
              <pc:sldLayoutMk cId="2782532384" sldId="2147483659"/>
              <ac:spMk id="11" creationId="{7BDCBB82-3BA0-4E47-AF33-E6715F12E30C}"/>
            </ac:spMkLst>
          </pc:spChg>
          <pc:spChg chg="mod">
            <ac:chgData name="Nico Sedovnik" userId="c899cdf4-4dd3-48e4-9d05-d9a3bf84ba8f" providerId="ADAL" clId="{5DBF6D98-9B0D-4AFF-974E-CC6F35184A8C}" dt="2024-06-12T09:10:46.183" v="961" actId="20577"/>
            <ac:spMkLst>
              <pc:docMk/>
              <pc:sldMasterMk cId="4115637900" sldId="2147483648"/>
              <pc:sldLayoutMk cId="2782532384" sldId="2147483659"/>
              <ac:spMk id="12" creationId="{2446C151-DD51-404A-86B9-324E0F809985}"/>
            </ac:spMkLst>
          </pc:spChg>
          <pc:spChg chg="del mod">
            <ac:chgData name="Nico Sedovnik" userId="c899cdf4-4dd3-48e4-9d05-d9a3bf84ba8f" providerId="ADAL" clId="{5DBF6D98-9B0D-4AFF-974E-CC6F35184A8C}" dt="2024-06-11T12:35:01.019" v="232" actId="478"/>
            <ac:spMkLst>
              <pc:docMk/>
              <pc:sldMasterMk cId="4115637900" sldId="2147483648"/>
              <pc:sldLayoutMk cId="2782532384" sldId="2147483659"/>
              <ac:spMk id="13" creationId="{41220D09-FB18-44E6-9A61-6E3F8D66F44A}"/>
            </ac:spMkLst>
          </pc:spChg>
          <pc:spChg chg="mod">
            <ac:chgData name="Nico Sedovnik" userId="c899cdf4-4dd3-48e4-9d05-d9a3bf84ba8f" providerId="ADAL" clId="{5DBF6D98-9B0D-4AFF-974E-CC6F35184A8C}" dt="2024-06-11T12:31:52.879" v="50" actId="20577"/>
            <ac:spMkLst>
              <pc:docMk/>
              <pc:sldMasterMk cId="4115637900" sldId="2147483648"/>
              <pc:sldLayoutMk cId="2782532384" sldId="2147483659"/>
              <ac:spMk id="14" creationId="{3112E1CE-62DC-4231-83AD-892884C926E6}"/>
            </ac:spMkLst>
          </pc:spChg>
          <pc:grpChg chg="add mod">
            <ac:chgData name="Nico Sedovnik" userId="c899cdf4-4dd3-48e4-9d05-d9a3bf84ba8f" providerId="ADAL" clId="{5DBF6D98-9B0D-4AFF-974E-CC6F35184A8C}" dt="2024-06-12T08:59:39.880" v="243" actId="1076"/>
            <ac:grpSpMkLst>
              <pc:docMk/>
              <pc:sldMasterMk cId="4115637900" sldId="2147483648"/>
              <pc:sldLayoutMk cId="2782532384" sldId="2147483659"/>
              <ac:grpSpMk id="7" creationId="{BA816A26-0B24-A912-AC7F-7A00B934432E}"/>
            </ac:grpSpMkLst>
          </pc:grpChg>
        </pc:sldLayoutChg>
        <pc:sldLayoutChg chg="addSp modSp add mod modTransition">
          <pc:chgData name="Nico Sedovnik" userId="c899cdf4-4dd3-48e4-9d05-d9a3bf84ba8f" providerId="ADAL" clId="{5DBF6D98-9B0D-4AFF-974E-CC6F35184A8C}" dt="2024-06-18T08:52:49.674" v="1075" actId="108"/>
          <pc:sldLayoutMkLst>
            <pc:docMk/>
            <pc:sldMasterMk cId="4115637900" sldId="2147483648"/>
            <pc:sldLayoutMk cId="166775205" sldId="2147483660"/>
          </pc:sldLayoutMkLst>
          <pc:spChg chg="add mod">
            <ac:chgData name="Nico Sedovnik" userId="c899cdf4-4dd3-48e4-9d05-d9a3bf84ba8f" providerId="ADAL" clId="{5DBF6D98-9B0D-4AFF-974E-CC6F35184A8C}" dt="2024-06-18T08:52:49.674" v="1075" actId="108"/>
            <ac:spMkLst>
              <pc:docMk/>
              <pc:sldMasterMk cId="4115637900" sldId="2147483648"/>
              <pc:sldLayoutMk cId="166775205" sldId="2147483660"/>
              <ac:spMk id="5" creationId="{33B88172-BAA2-01B4-8E5B-2419F040F711}"/>
            </ac:spMkLst>
          </pc:spChg>
          <pc:spChg chg="mod">
            <ac:chgData name="Nico Sedovnik" userId="c899cdf4-4dd3-48e4-9d05-d9a3bf84ba8f" providerId="ADAL" clId="{5DBF6D98-9B0D-4AFF-974E-CC6F35184A8C}" dt="2024-06-12T09:14:51.024" v="1038" actId="14100"/>
            <ac:spMkLst>
              <pc:docMk/>
              <pc:sldMasterMk cId="4115637900" sldId="2147483648"/>
              <pc:sldLayoutMk cId="166775205" sldId="2147483660"/>
              <ac:spMk id="18" creationId="{B7AF7DAC-288D-4AF2-A72C-B384B695CF14}"/>
            </ac:spMkLst>
          </pc:spChg>
          <pc:spChg chg="mod">
            <ac:chgData name="Nico Sedovnik" userId="c899cdf4-4dd3-48e4-9d05-d9a3bf84ba8f" providerId="ADAL" clId="{5DBF6D98-9B0D-4AFF-974E-CC6F35184A8C}" dt="2024-06-12T09:14:45.379" v="1037" actId="20577"/>
            <ac:spMkLst>
              <pc:docMk/>
              <pc:sldMasterMk cId="4115637900" sldId="2147483648"/>
              <pc:sldLayoutMk cId="166775205" sldId="2147483660"/>
              <ac:spMk id="19" creationId="{C3D2BD75-25D7-48D8-AC8B-31AC809720A1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hello@ekipa.de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132118FF-7A0F-460E-BF8F-70EAE671604A}"/>
              </a:ext>
            </a:extLst>
          </p:cNvPr>
          <p:cNvSpPr txBox="1"/>
          <p:nvPr userDrawn="1"/>
        </p:nvSpPr>
        <p:spPr>
          <a:xfrm>
            <a:off x="7170533" y="1583523"/>
            <a:ext cx="45786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spc="300" dirty="0" err="1">
                <a:solidFill>
                  <a:srgbClr val="003162"/>
                </a:solidFill>
                <a:latin typeface="Apercu Pro" panose="020B0503050601040103" pitchFamily="34" charset="0"/>
              </a:rPr>
              <a:t>Ethical</a:t>
            </a:r>
            <a:r>
              <a:rPr lang="de-DE" sz="2800" spc="300" dirty="0">
                <a:solidFill>
                  <a:srgbClr val="003162"/>
                </a:solidFill>
                <a:latin typeface="Apercu Pro" panose="020B0503050601040103" pitchFamily="34" charset="0"/>
              </a:rPr>
              <a:t> Innovation in </a:t>
            </a:r>
            <a:r>
              <a:rPr lang="de-DE" sz="2800" spc="300" dirty="0" err="1">
                <a:solidFill>
                  <a:srgbClr val="003162"/>
                </a:solidFill>
                <a:latin typeface="Apercu Pro" panose="020B0503050601040103" pitchFamily="34" charset="0"/>
              </a:rPr>
              <a:t>Healthcare</a:t>
            </a:r>
            <a:r>
              <a:rPr lang="de-DE" sz="2800" spc="300" dirty="0">
                <a:solidFill>
                  <a:srgbClr val="003162"/>
                </a:solidFill>
                <a:latin typeface="Apercu Pro" panose="020B0503050601040103" pitchFamily="34" charset="0"/>
              </a:rPr>
              <a:t> Technology</a:t>
            </a:r>
          </a:p>
          <a:p>
            <a:r>
              <a:rPr lang="de-DE" sz="1800" spc="300" dirty="0">
                <a:solidFill>
                  <a:srgbClr val="2265BA"/>
                </a:solidFill>
                <a:latin typeface="Apercu Pro" panose="020B0503050601040103" pitchFamily="34" charset="0"/>
              </a:rPr>
              <a:t>Submission Template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BEBE27-3AAE-797C-90C7-3446B8E4A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13423"/>
          <a:stretch/>
        </p:blipFill>
        <p:spPr>
          <a:xfrm>
            <a:off x="772961" y="1735536"/>
            <a:ext cx="4011283" cy="292110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Grafik 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FF3596BF-76A8-AEBA-6160-5676FC3DD0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33" y="3524467"/>
            <a:ext cx="5021467" cy="28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anga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AC3D93E-48D8-4C0A-A956-4815955FD5B4}"/>
              </a:ext>
            </a:extLst>
          </p:cNvPr>
          <p:cNvSpPr/>
          <p:nvPr userDrawn="1"/>
        </p:nvSpPr>
        <p:spPr>
          <a:xfrm>
            <a:off x="908626" y="1608177"/>
            <a:ext cx="10480734" cy="4264459"/>
          </a:xfrm>
          <a:prstGeom prst="roundRect">
            <a:avLst>
              <a:gd name="adj" fmla="val 1229"/>
            </a:avLst>
          </a:prstGeom>
          <a:solidFill>
            <a:srgbClr val="EBF9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46">
            <a:extLst>
              <a:ext uri="{FF2B5EF4-FFF2-40B4-BE49-F238E27FC236}">
                <a16:creationId xmlns:a16="http://schemas.microsoft.com/office/drawing/2014/main" id="{B7AF7DAC-288D-4AF2-A72C-B384B695CF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1608177"/>
            <a:ext cx="11160124" cy="47005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19" name="Title 13">
            <a:extLst>
              <a:ext uri="{FF2B5EF4-FFF2-40B4-BE49-F238E27FC236}">
                <a16:creationId xmlns:a16="http://schemas.microsoft.com/office/drawing/2014/main" id="{C3D2BD75-25D7-48D8-AC8B-31AC809720A1}"/>
              </a:ext>
            </a:extLst>
          </p:cNvPr>
          <p:cNvSpPr>
            <a:spLocks noGrp="1"/>
          </p:cNvSpPr>
          <p:nvPr userDrawn="1"/>
        </p:nvSpPr>
        <p:spPr bwMode="gray">
          <a:xfrm>
            <a:off x="1157729" y="476251"/>
            <a:ext cx="10363200" cy="594360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kern="1200" spc="-75" dirty="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sz="2000" b="0" spc="0" dirty="0">
                <a:latin typeface="Apercu Pro" panose="020B0503050601040103" pitchFamily="34" charset="0"/>
                <a:cs typeface="Calibri Light"/>
              </a:rPr>
              <a:t>Literaturverzeichnis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23721CF-CA14-20D6-8457-1B5E344A4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13423"/>
          <a:stretch/>
        </p:blipFill>
        <p:spPr>
          <a:xfrm>
            <a:off x="444781" y="576771"/>
            <a:ext cx="607365" cy="519718"/>
          </a:xfrm>
          <a:prstGeom prst="ellipse">
            <a:avLst/>
          </a:prstGeom>
          <a:ln w="19050">
            <a:noFill/>
          </a:ln>
          <a:effectLst/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B580C7E-4352-3D31-9AFD-F8873C7CCBBA}"/>
              </a:ext>
            </a:extLst>
          </p:cNvPr>
          <p:cNvSpPr>
            <a:spLocks noGrp="1"/>
          </p:cNvSpPr>
          <p:nvPr userDrawn="1"/>
        </p:nvSpPr>
        <p:spPr>
          <a:xfrm>
            <a:off x="1157728" y="626329"/>
            <a:ext cx="4605763" cy="260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Nexa Black" charset="0"/>
                <a:cs typeface="Nexa Black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Ethical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INNOVATION in </a:t>
            </a:r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Healthcare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TECHNOLOGY</a:t>
            </a:r>
          </a:p>
        </p:txBody>
      </p:sp>
    </p:spTree>
    <p:extLst>
      <p:ext uri="{BB962C8B-B14F-4D97-AF65-F5344CB8AC3E}">
        <p14:creationId xmlns:p14="http://schemas.microsoft.com/office/powerpoint/2010/main" val="312661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e 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101A94DA-094B-477A-B76B-E865B55A6029}"/>
              </a:ext>
            </a:extLst>
          </p:cNvPr>
          <p:cNvSpPr/>
          <p:nvPr userDrawn="1"/>
        </p:nvSpPr>
        <p:spPr bwMode="gray">
          <a:xfrm>
            <a:off x="5934647" y="1456746"/>
            <a:ext cx="5387008" cy="4846085"/>
          </a:xfrm>
          <a:prstGeom prst="rect">
            <a:avLst/>
          </a:prstGeom>
          <a:solidFill>
            <a:srgbClr val="EBF9FF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lvl="0">
              <a:lnSpc>
                <a:spcPct val="106000"/>
              </a:lnSpc>
              <a:defRPr/>
            </a:pPr>
            <a:endParaRPr lang="de-DE" sz="1400" dirty="0">
              <a:solidFill>
                <a:srgbClr val="003162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1749F7D-A9AE-4FB3-8C43-5CAFEFBC962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20337" y="1478896"/>
            <a:ext cx="5387008" cy="48239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de-DE" sz="1400" dirty="0">
                <a:solidFill>
                  <a:schemeClr val="tx1"/>
                </a:solidFill>
                <a:latin typeface="Apercu Pro" panose="020B0503050601040103" pitchFamily="34" charset="0"/>
              </a:rPr>
              <a:t>Liebe TeilnehmerInnen, 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de-DE" sz="1400" b="0" kern="1200" dirty="0">
                <a:solidFill>
                  <a:schemeClr val="tx1"/>
                </a:solidFill>
                <a:latin typeface="Apercu Pro" panose="020B0503050601040103" pitchFamily="34" charset="0"/>
                <a:ea typeface="+mn-ea"/>
                <a:cs typeface="+mn-cs"/>
              </a:rPr>
              <a:t>dieses Dokument kann euch dabei helfen, eure Ansätze für die „Ethical Innovation in </a:t>
            </a:r>
            <a:r>
              <a:rPr lang="de-DE" sz="1400" b="0" kern="1200" dirty="0" err="1">
                <a:solidFill>
                  <a:schemeClr val="tx1"/>
                </a:solidFill>
                <a:latin typeface="Apercu Pro" panose="020B0503050601040103" pitchFamily="34" charset="0"/>
                <a:ea typeface="+mn-ea"/>
                <a:cs typeface="+mn-cs"/>
              </a:rPr>
              <a:t>Healthcare</a:t>
            </a:r>
            <a:r>
              <a:rPr lang="de-DE" sz="1400" b="0" kern="1200" dirty="0">
                <a:solidFill>
                  <a:schemeClr val="tx1"/>
                </a:solidFill>
                <a:latin typeface="Apercu Pro" panose="020B0503050601040103" pitchFamily="34" charset="0"/>
                <a:ea typeface="+mn-ea"/>
                <a:cs typeface="+mn-cs"/>
              </a:rPr>
              <a:t> Technology“-Challenge zu entwickeln und zu strukturieren. Es handelt sich dabei aber nur um ein Angebot; andere Formen der Einreichung sind ebenfalls möglich!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de-DE" sz="1400" b="0" dirty="0">
                <a:solidFill>
                  <a:schemeClr val="tx1"/>
                </a:solidFill>
                <a:latin typeface="Apercu Pro" panose="020B0503050601040103" pitchFamily="34" charset="0"/>
              </a:rPr>
              <a:t>Die Deadline zur Einreichung ist der </a:t>
            </a:r>
            <a:r>
              <a:rPr lang="de-DE" sz="1400" b="1" dirty="0">
                <a:solidFill>
                  <a:srgbClr val="C00000"/>
                </a:solidFill>
                <a:latin typeface="Apercu Pro" panose="020B0503050601040103" pitchFamily="34" charset="0"/>
              </a:rPr>
              <a:t>15.02.2025 (23:59 Uhr)</a:t>
            </a:r>
            <a:r>
              <a:rPr lang="de-DE" sz="1400" b="0" dirty="0">
                <a:solidFill>
                  <a:schemeClr val="tx1"/>
                </a:solidFill>
                <a:latin typeface="Apercu Pro" panose="020B0503050601040103" pitchFamily="34" charset="0"/>
              </a:rPr>
              <a:t>,</a:t>
            </a:r>
            <a:r>
              <a:rPr lang="de-DE" sz="1400" b="0" dirty="0">
                <a:latin typeface="Apercu Pro" panose="020B0503050601040103" pitchFamily="34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percu Pro" panose="020B0503050601040103" pitchFamily="34" charset="0"/>
              </a:rPr>
              <a:t>bitte reicht bis zu diesem Zeitpunkt eure</a:t>
            </a:r>
            <a:r>
              <a:rPr lang="de-DE" sz="1400" b="0" dirty="0">
                <a:solidFill>
                  <a:srgbClr val="104871"/>
                </a:solidFill>
                <a:latin typeface="Apercu Pro" panose="020B0503050601040103" pitchFamily="34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percu Pro" panose="020B0503050601040103" pitchFamily="34" charset="0"/>
              </a:rPr>
              <a:t>Ansätze</a:t>
            </a:r>
            <a:r>
              <a:rPr lang="de-DE" sz="1400" b="0" dirty="0">
                <a:solidFill>
                  <a:srgbClr val="104871"/>
                </a:solidFill>
                <a:latin typeface="Apercu Pro" panose="020B0503050601040103" pitchFamily="34" charset="0"/>
              </a:rPr>
              <a:t> </a:t>
            </a:r>
            <a:r>
              <a:rPr lang="de-DE" sz="1400" b="0" dirty="0">
                <a:solidFill>
                  <a:schemeClr val="tx1"/>
                </a:solidFill>
                <a:latin typeface="Apercu Pro" panose="020B0503050601040103" pitchFamily="34" charset="0"/>
              </a:rPr>
              <a:t>als</a:t>
            </a:r>
            <a:r>
              <a:rPr lang="de-DE" sz="1400" b="0" dirty="0">
                <a:solidFill>
                  <a:srgbClr val="104871"/>
                </a:solidFill>
                <a:latin typeface="Apercu Pro" panose="020B0503050601040103" pitchFamily="34" charset="0"/>
              </a:rPr>
              <a:t> </a:t>
            </a:r>
            <a:r>
              <a:rPr lang="de-DE" sz="1400" b="1" dirty="0">
                <a:solidFill>
                  <a:srgbClr val="C00000"/>
                </a:solidFill>
                <a:latin typeface="Apercu Pro" panose="020B0503050601040103" pitchFamily="34" charset="0"/>
              </a:rPr>
              <a:t>PDF</a:t>
            </a:r>
            <a:r>
              <a:rPr lang="de-DE" sz="1400" b="0" dirty="0">
                <a:latin typeface="Apercu Pro" panose="020B0503050601040103" pitchFamily="34" charset="0"/>
              </a:rPr>
              <a:t> </a:t>
            </a:r>
            <a:r>
              <a:rPr lang="de-DE" sz="1400" b="0" kern="1200" dirty="0">
                <a:solidFill>
                  <a:schemeClr val="tx1"/>
                </a:solidFill>
                <a:latin typeface="Apercu Pro" panose="020B0503050601040103" pitchFamily="34" charset="0"/>
                <a:ea typeface="+mn-ea"/>
                <a:cs typeface="+mn-cs"/>
              </a:rPr>
              <a:t>(oder vorab mit ekipa abgestimmtes anderes Dateiformat) </a:t>
            </a:r>
            <a:r>
              <a:rPr lang="de-DE" sz="1400" b="0" dirty="0">
                <a:solidFill>
                  <a:schemeClr val="tx1"/>
                </a:solidFill>
                <a:latin typeface="Apercu Pro" panose="020B0503050601040103" pitchFamily="34" charset="0"/>
              </a:rPr>
              <a:t>ein.</a:t>
            </a:r>
          </a:p>
          <a:p>
            <a:pPr lvl="0">
              <a:lnSpc>
                <a:spcPct val="130000"/>
              </a:lnSpc>
              <a:spcAft>
                <a:spcPts val="1200"/>
              </a:spcAft>
            </a:pPr>
            <a:r>
              <a:rPr lang="de-DE" sz="1400" b="0" dirty="0">
                <a:solidFill>
                  <a:schemeClr val="tx1"/>
                </a:solidFill>
                <a:latin typeface="Apercu Pro" panose="020B0503050601040103" pitchFamily="34" charset="0"/>
              </a:rPr>
              <a:t>Bei Rückfragen zur Einreichung könnt ihr uns gerne kontaktieren: </a:t>
            </a:r>
            <a:br>
              <a:rPr lang="de-DE" sz="1400" b="0" dirty="0">
                <a:solidFill>
                  <a:schemeClr val="tx1"/>
                </a:solidFill>
                <a:latin typeface="Apercu Pro" panose="020B0503050601040103" pitchFamily="34" charset="0"/>
              </a:rPr>
            </a:br>
            <a:r>
              <a:rPr lang="de-DE" sz="1400" b="0" dirty="0">
                <a:solidFill>
                  <a:srgbClr val="007BB0"/>
                </a:solidFill>
                <a:latin typeface="Apercu Pro" panose="020B05030506010401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hello@ekipa.de</a:t>
            </a:r>
            <a:br>
              <a:rPr lang="de-DE" sz="1400" b="0" dirty="0">
                <a:latin typeface="Apercu Pro" panose="020B0503050601040103" pitchFamily="34" charset="0"/>
              </a:rPr>
            </a:br>
            <a:r>
              <a:rPr lang="de-DE" sz="1400" b="0" dirty="0">
                <a:solidFill>
                  <a:schemeClr val="tx1"/>
                </a:solidFill>
                <a:latin typeface="Apercu Pro" panose="020B0503050601040103" pitchFamily="34" charset="0"/>
              </a:rPr>
              <a:t>Betreff: Einreichung #</a:t>
            </a:r>
            <a:r>
              <a:rPr lang="de-DE" sz="1400" b="0" dirty="0" err="1">
                <a:solidFill>
                  <a:schemeClr val="tx1"/>
                </a:solidFill>
                <a:latin typeface="Apercu Pro" panose="020B0503050601040103" pitchFamily="34" charset="0"/>
              </a:rPr>
              <a:t>ethicalinnovation</a:t>
            </a:r>
            <a:endParaRPr lang="de-DE" sz="1400" b="0" dirty="0">
              <a:solidFill>
                <a:schemeClr val="tx1"/>
              </a:solidFill>
              <a:latin typeface="Apercu Pro" panose="020B0503050601040103" pitchFamily="34" charset="0"/>
            </a:endParaRPr>
          </a:p>
          <a:p>
            <a:pPr>
              <a:lnSpc>
                <a:spcPct val="130000"/>
              </a:lnSpc>
              <a:spcAft>
                <a:spcPts val="1200"/>
              </a:spcAft>
            </a:pPr>
            <a:endParaRPr lang="de-DE" sz="1400" b="0" dirty="0">
              <a:latin typeface="Apercu Pro" panose="020B0503050601040103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9924166-9E88-524F-B043-507A3E44020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934647" y="1478896"/>
            <a:ext cx="5385584" cy="4823933"/>
          </a:xfrm>
          <a:prstGeom prst="rect">
            <a:avLst/>
          </a:prstGeom>
          <a:solidFill>
            <a:srgbClr val="104871">
              <a:alpha val="30196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1400" dirty="0">
                <a:solidFill>
                  <a:srgbClr val="104871"/>
                </a:solidFill>
                <a:latin typeface="Apercu Pro" panose="020B0503050601040103" pitchFamily="34" charset="0"/>
              </a:rPr>
              <a:t>Zusätzlich könnt ihr optional weitere Materialien hochladen wie: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104871"/>
                </a:solidFill>
                <a:latin typeface="Apercu Pro" panose="020B0503050601040103" pitchFamily="34" charset="0"/>
              </a:rPr>
              <a:t>Eigene Pitch-Präsentation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104871"/>
                </a:solidFill>
                <a:latin typeface="Apercu Pro" panose="020B0503050601040103" pitchFamily="34" charset="0"/>
              </a:rPr>
              <a:t>Videos</a:t>
            </a:r>
            <a:endParaRPr lang="de-DE" sz="1400" b="1" dirty="0">
              <a:solidFill>
                <a:srgbClr val="104871"/>
              </a:solidFill>
              <a:latin typeface="Apercu Pro" panose="020B05030506010401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rgbClr val="104871"/>
                </a:solidFill>
                <a:latin typeface="Apercu Pro" panose="020B0503050601040103" pitchFamily="34" charset="0"/>
              </a:rPr>
              <a:t>wissenschaftliche Berichte</a:t>
            </a:r>
          </a:p>
          <a:p>
            <a:pPr>
              <a:spcAft>
                <a:spcPts val="600"/>
              </a:spcAft>
            </a:pPr>
            <a:br>
              <a:rPr lang="de-DE" sz="1400" dirty="0">
                <a:solidFill>
                  <a:srgbClr val="104871"/>
                </a:solidFill>
                <a:latin typeface="Apercu Pro" panose="020B0503050601040103" pitchFamily="34" charset="0"/>
              </a:rPr>
            </a:br>
            <a:r>
              <a:rPr lang="de-DE" sz="1400" kern="1200" dirty="0">
                <a:solidFill>
                  <a:srgbClr val="104871"/>
                </a:solidFill>
                <a:latin typeface="Apercu Pro" panose="020B0503050601040103" pitchFamily="34" charset="0"/>
                <a:ea typeface="+mn-ea"/>
                <a:cs typeface="+mn-cs"/>
              </a:rPr>
              <a:t>Achtet bitte bei der Erarbeitung auf wissenschaftliche Standards und verweist wenn nötig auf eure Quellen. Die Zitiermethodik ist euch dabei freigestellt, bitte behaltet allerdings eine einheitliche Zitiermethodik bei. </a:t>
            </a:r>
          </a:p>
          <a:p>
            <a:pPr>
              <a:spcAft>
                <a:spcPts val="600"/>
              </a:spcAft>
            </a:pPr>
            <a:r>
              <a:rPr lang="de-DE" sz="1400" kern="1200" dirty="0">
                <a:solidFill>
                  <a:srgbClr val="104871"/>
                </a:solidFill>
                <a:latin typeface="Apercu Pro" panose="020B0503050601040103" pitchFamily="34" charset="0"/>
                <a:ea typeface="+mn-ea"/>
                <a:cs typeface="+mn-cs"/>
              </a:rPr>
              <a:t>Eurer Kreativität sind keine Grenzen gesetzt. Aber achtet darauf, dass ihr die Fragen aus eurer gewählten Herausforderung beantwortet und die Lösung genau beschreibt. Nutzt dafür gern die bereitgestellten Extra-Folien und verfügt frei über deren Nutzung.</a:t>
            </a:r>
            <a:br>
              <a:rPr lang="de-DE" sz="1400" kern="1200" dirty="0">
                <a:solidFill>
                  <a:srgbClr val="104871"/>
                </a:solidFill>
                <a:latin typeface="Apercu Pro" panose="020B0503050601040103" pitchFamily="34" charset="0"/>
                <a:ea typeface="+mn-ea"/>
                <a:cs typeface="+mn-cs"/>
              </a:rPr>
            </a:br>
            <a:br>
              <a:rPr lang="de-DE" sz="1400" kern="1200" dirty="0">
                <a:solidFill>
                  <a:srgbClr val="104871"/>
                </a:solidFill>
                <a:latin typeface="Apercu Pro" panose="020B0503050601040103" pitchFamily="34" charset="0"/>
                <a:ea typeface="+mn-ea"/>
                <a:cs typeface="+mn-cs"/>
              </a:rPr>
            </a:br>
            <a:r>
              <a:rPr lang="de-DE" sz="1400" kern="1200" dirty="0">
                <a:solidFill>
                  <a:srgbClr val="104871"/>
                </a:solidFill>
                <a:latin typeface="Apercu Pro" panose="020B0503050601040103" pitchFamily="34" charset="0"/>
                <a:ea typeface="+mn-ea"/>
                <a:cs typeface="+mn-cs"/>
              </a:rPr>
              <a:t>Die „Ethical Innovation in </a:t>
            </a:r>
            <a:r>
              <a:rPr lang="de-DE" sz="1400" kern="1200" dirty="0" err="1">
                <a:solidFill>
                  <a:srgbClr val="104871"/>
                </a:solidFill>
                <a:latin typeface="Apercu Pro" panose="020B0503050601040103" pitchFamily="34" charset="0"/>
                <a:ea typeface="+mn-ea"/>
                <a:cs typeface="+mn-cs"/>
              </a:rPr>
              <a:t>Healthcare</a:t>
            </a:r>
            <a:r>
              <a:rPr lang="de-DE" sz="1400" kern="1200" dirty="0">
                <a:solidFill>
                  <a:srgbClr val="104871"/>
                </a:solidFill>
                <a:latin typeface="Apercu Pro" panose="020B0503050601040103" pitchFamily="34" charset="0"/>
                <a:ea typeface="+mn-ea"/>
                <a:cs typeface="+mn-cs"/>
              </a:rPr>
              <a:t> Technology“-Challenge wird</a:t>
            </a:r>
            <a:br>
              <a:rPr lang="de-DE" sz="1400" kern="1200" dirty="0">
                <a:solidFill>
                  <a:srgbClr val="104871"/>
                </a:solidFill>
                <a:latin typeface="Apercu Pro" panose="020B0503050601040103" pitchFamily="34" charset="0"/>
                <a:ea typeface="+mn-ea"/>
                <a:cs typeface="+mn-cs"/>
              </a:rPr>
            </a:br>
            <a:r>
              <a:rPr lang="de-DE" sz="1400" kern="1200" dirty="0">
                <a:solidFill>
                  <a:srgbClr val="104871"/>
                </a:solidFill>
                <a:latin typeface="Apercu Pro" panose="020B0503050601040103" pitchFamily="34" charset="0"/>
                <a:ea typeface="+mn-ea"/>
                <a:cs typeface="+mn-cs"/>
              </a:rPr>
              <a:t>veranstaltet von der Universität Tübingen &amp; Universität Potsdam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endParaRPr lang="de-DE" sz="1400" dirty="0">
              <a:solidFill>
                <a:srgbClr val="000000"/>
              </a:solidFill>
              <a:latin typeface="Apercu Pro" panose="020B0503050601040103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D2E3D40-59DE-43B0-9625-80FD5DF63988}"/>
              </a:ext>
            </a:extLst>
          </p:cNvPr>
          <p:cNvSpPr/>
          <p:nvPr userDrawn="1"/>
        </p:nvSpPr>
        <p:spPr>
          <a:xfrm>
            <a:off x="170873" y="6599154"/>
            <a:ext cx="11850254" cy="203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  <a:buFont typeface="Wingdings 2" pitchFamily="18" charset="2"/>
            </a:pPr>
            <a:r>
              <a:rPr lang="de-DE" sz="1400" b="1" dirty="0">
                <a:solidFill>
                  <a:schemeClr val="tx1"/>
                </a:solidFill>
                <a:cs typeface="Calibri"/>
              </a:rPr>
              <a:t>Hinweis: Diese Folie vor Abschicken bitte </a:t>
            </a:r>
            <a:r>
              <a:rPr lang="de-DE" sz="1400" b="1" u="none" dirty="0">
                <a:solidFill>
                  <a:schemeClr val="tx1"/>
                </a:solidFill>
                <a:cs typeface="Calibri"/>
              </a:rPr>
              <a:t>löschen</a:t>
            </a:r>
            <a:r>
              <a:rPr lang="de-DE" sz="1400" b="1" dirty="0">
                <a:solidFill>
                  <a:schemeClr val="tx1"/>
                </a:solidFill>
                <a:cs typeface="Calibri"/>
              </a:rPr>
              <a:t> (dient lediglich zur Orientierung)</a:t>
            </a:r>
          </a:p>
        </p:txBody>
      </p:sp>
      <p:sp>
        <p:nvSpPr>
          <p:cNvPr id="19" name="Title 13">
            <a:extLst>
              <a:ext uri="{FF2B5EF4-FFF2-40B4-BE49-F238E27FC236}">
                <a16:creationId xmlns:a16="http://schemas.microsoft.com/office/drawing/2014/main" id="{1221CE48-1A06-43CE-B8C3-1DB74B2220D4}"/>
              </a:ext>
            </a:extLst>
          </p:cNvPr>
          <p:cNvSpPr>
            <a:spLocks noGrp="1"/>
          </p:cNvSpPr>
          <p:nvPr userDrawn="1"/>
        </p:nvSpPr>
        <p:spPr bwMode="gray">
          <a:xfrm>
            <a:off x="1157729" y="476251"/>
            <a:ext cx="10363200" cy="594360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kern="1200" spc="-75" dirty="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sz="2000" b="0" spc="0" dirty="0">
                <a:latin typeface="Apercu Pro" panose="020B0503050601040103" pitchFamily="34" charset="0"/>
                <a:cs typeface="Calibri Light"/>
              </a:rPr>
              <a:t>Allgemeine Informationen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A6C874F-97B1-4DD1-B805-F8CCDC0F4217}"/>
              </a:ext>
            </a:extLst>
          </p:cNvPr>
          <p:cNvSpPr>
            <a:spLocks noGrp="1"/>
          </p:cNvSpPr>
          <p:nvPr userDrawn="1"/>
        </p:nvSpPr>
        <p:spPr>
          <a:xfrm>
            <a:off x="1157728" y="626329"/>
            <a:ext cx="4605763" cy="260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Nexa Black" charset="0"/>
                <a:cs typeface="Nexa Black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Ethical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INNOVATION in </a:t>
            </a:r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Healthcare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TECHNOLOGY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1812789-E82F-5FAF-EC57-2E9805564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13423"/>
          <a:stretch/>
        </p:blipFill>
        <p:spPr>
          <a:xfrm>
            <a:off x="444781" y="576771"/>
            <a:ext cx="607365" cy="519718"/>
          </a:xfrm>
          <a:prstGeom prst="ellipse">
            <a:avLst/>
          </a:prstGeom>
          <a:ln w="1905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66209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35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46">
            <a:extLst>
              <a:ext uri="{FF2B5EF4-FFF2-40B4-BE49-F238E27FC236}">
                <a16:creationId xmlns:a16="http://schemas.microsoft.com/office/drawing/2014/main" id="{B7AF7DAC-288D-4AF2-A72C-B384B695CF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1531122"/>
            <a:ext cx="11160124" cy="4700548"/>
          </a:xfrm>
          <a:solidFill>
            <a:srgbClr val="104871">
              <a:alpha val="30196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19" name="Title 13">
            <a:extLst>
              <a:ext uri="{FF2B5EF4-FFF2-40B4-BE49-F238E27FC236}">
                <a16:creationId xmlns:a16="http://schemas.microsoft.com/office/drawing/2014/main" id="{C3D2BD75-25D7-48D8-AC8B-31AC809720A1}"/>
              </a:ext>
            </a:extLst>
          </p:cNvPr>
          <p:cNvSpPr>
            <a:spLocks noGrp="1"/>
          </p:cNvSpPr>
          <p:nvPr userDrawn="1"/>
        </p:nvSpPr>
        <p:spPr bwMode="gray">
          <a:xfrm>
            <a:off x="1157729" y="485487"/>
            <a:ext cx="10363200" cy="594360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kern="1200" spc="-75" dirty="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sz="2000" b="0" spc="0" dirty="0">
                <a:latin typeface="Apercu Pro" panose="020B0503050601040103" pitchFamily="34" charset="0"/>
                <a:cs typeface="Calibri Light"/>
              </a:rPr>
              <a:t>Extra-Folie: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5109DFD-82FF-5FD6-3C7F-498623B84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13423"/>
          <a:stretch/>
        </p:blipFill>
        <p:spPr>
          <a:xfrm>
            <a:off x="444781" y="576771"/>
            <a:ext cx="607365" cy="519718"/>
          </a:xfrm>
          <a:prstGeom prst="ellipse">
            <a:avLst/>
          </a:prstGeom>
          <a:ln w="19050">
            <a:noFill/>
          </a:ln>
          <a:effectLst/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09495CE-5FFF-81CA-AD0F-BB8CC29FCBFC}"/>
              </a:ext>
            </a:extLst>
          </p:cNvPr>
          <p:cNvSpPr>
            <a:spLocks noGrp="1"/>
          </p:cNvSpPr>
          <p:nvPr userDrawn="1"/>
        </p:nvSpPr>
        <p:spPr>
          <a:xfrm>
            <a:off x="1157728" y="626329"/>
            <a:ext cx="4605763" cy="260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Nexa Black" charset="0"/>
                <a:cs typeface="Nexa Black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Ethical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INNOVATION in </a:t>
            </a:r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Healthcare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TECHNOLOGY</a:t>
            </a:r>
          </a:p>
        </p:txBody>
      </p:sp>
    </p:spTree>
    <p:extLst>
      <p:ext uri="{BB962C8B-B14F-4D97-AF65-F5344CB8AC3E}">
        <p14:creationId xmlns:p14="http://schemas.microsoft.com/office/powerpoint/2010/main" val="4052202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tra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46">
            <a:extLst>
              <a:ext uri="{FF2B5EF4-FFF2-40B4-BE49-F238E27FC236}">
                <a16:creationId xmlns:a16="http://schemas.microsoft.com/office/drawing/2014/main" id="{B7AF7DAC-288D-4AF2-A72C-B384B695CF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2061712"/>
            <a:ext cx="11160124" cy="4169957"/>
          </a:xfrm>
          <a:solidFill>
            <a:srgbClr val="104871">
              <a:alpha val="30196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19" name="Title 13">
            <a:extLst>
              <a:ext uri="{FF2B5EF4-FFF2-40B4-BE49-F238E27FC236}">
                <a16:creationId xmlns:a16="http://schemas.microsoft.com/office/drawing/2014/main" id="{C3D2BD75-25D7-48D8-AC8B-31AC809720A1}"/>
              </a:ext>
            </a:extLst>
          </p:cNvPr>
          <p:cNvSpPr>
            <a:spLocks noGrp="1"/>
          </p:cNvSpPr>
          <p:nvPr userDrawn="1"/>
        </p:nvSpPr>
        <p:spPr bwMode="gray">
          <a:xfrm>
            <a:off x="1157729" y="485487"/>
            <a:ext cx="10363200" cy="594360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kern="1200" spc="-75" dirty="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sz="2000" b="0" spc="0" dirty="0">
                <a:latin typeface="Apercu Pro" panose="020B0503050601040103" pitchFamily="34" charset="0"/>
                <a:cs typeface="Calibri Light"/>
              </a:rPr>
              <a:t>Kollaboration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5109DFD-82FF-5FD6-3C7F-498623B84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13423"/>
          <a:stretch/>
        </p:blipFill>
        <p:spPr>
          <a:xfrm>
            <a:off x="444781" y="576771"/>
            <a:ext cx="607365" cy="519718"/>
          </a:xfrm>
          <a:prstGeom prst="ellipse">
            <a:avLst/>
          </a:prstGeom>
          <a:ln w="19050">
            <a:noFill/>
          </a:ln>
          <a:effectLst/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09495CE-5FFF-81CA-AD0F-BB8CC29FCBFC}"/>
              </a:ext>
            </a:extLst>
          </p:cNvPr>
          <p:cNvSpPr>
            <a:spLocks noGrp="1"/>
          </p:cNvSpPr>
          <p:nvPr userDrawn="1"/>
        </p:nvSpPr>
        <p:spPr>
          <a:xfrm>
            <a:off x="1157728" y="626329"/>
            <a:ext cx="4605763" cy="260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Nexa Black" charset="0"/>
                <a:cs typeface="Nexa Black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Ethical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INNOVATION in </a:t>
            </a:r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Healthcare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TECHNOLOGY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B88172-BAA2-01B4-8E5B-2419F040F711}"/>
              </a:ext>
            </a:extLst>
          </p:cNvPr>
          <p:cNvSpPr txBox="1"/>
          <p:nvPr userDrawn="1"/>
        </p:nvSpPr>
        <p:spPr>
          <a:xfrm>
            <a:off x="444781" y="1247357"/>
            <a:ext cx="112627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br>
              <a:rPr lang="en-US" sz="20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 kern="1200" noProof="0" dirty="0">
                <a:solidFill>
                  <a:srgbClr val="5B9BD5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Optional: </a:t>
            </a:r>
            <a:r>
              <a:rPr lang="de-DE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Was ist </a:t>
            </a:r>
            <a:r>
              <a:rPr lang="de-DE" sz="1400" b="1" kern="1200" noProof="0" dirty="0">
                <a:solidFill>
                  <a:srgbClr val="5B9BD5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deine Vision für eine Zusammenarbeit </a:t>
            </a:r>
            <a:r>
              <a:rPr lang="de-DE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 </a:t>
            </a:r>
            <a:r>
              <a:rPr lang="de-DE" sz="1400" b="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DiMEN</a:t>
            </a:r>
            <a:r>
              <a:rPr lang="de-DE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 Wie könntet ihr euch gegenseitig in der Phase nach dem Projekt </a:t>
            </a:r>
            <a:r>
              <a:rPr lang="de-DE" sz="14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unterstützen</a:t>
            </a:r>
            <a:r>
              <a:rPr lang="de-DE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und welchen </a:t>
            </a:r>
            <a:r>
              <a:rPr lang="de-DE" sz="14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Input</a:t>
            </a:r>
            <a:r>
              <a:rPr lang="de-DE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braucht ihr?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5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- Eure Einreich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A72E6B3-E627-D90F-4EB3-4B648EF670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13423"/>
          <a:stretch/>
        </p:blipFill>
        <p:spPr>
          <a:xfrm>
            <a:off x="772961" y="1735536"/>
            <a:ext cx="4011283" cy="292110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194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e Herausforderungen - und was unsere Lösung einzigartig m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E5D32A-FF6D-432B-B9B3-9683E9FEF027}"/>
              </a:ext>
            </a:extLst>
          </p:cNvPr>
          <p:cNvSpPr/>
          <p:nvPr userDrawn="1"/>
        </p:nvSpPr>
        <p:spPr bwMode="gray">
          <a:xfrm>
            <a:off x="504083" y="2062251"/>
            <a:ext cx="4680000" cy="42822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lvl="0">
              <a:lnSpc>
                <a:spcPct val="106000"/>
              </a:lnSpc>
              <a:defRPr/>
            </a:pPr>
            <a:endParaRPr lang="de-DE" sz="1400" dirty="0">
              <a:solidFill>
                <a:srgbClr val="003162"/>
              </a:solidFill>
            </a:endParaRPr>
          </a:p>
        </p:txBody>
      </p:sp>
      <p:sp>
        <p:nvSpPr>
          <p:cNvPr id="8" name="Freeform 88">
            <a:extLst>
              <a:ext uri="{FF2B5EF4-FFF2-40B4-BE49-F238E27FC236}">
                <a16:creationId xmlns:a16="http://schemas.microsoft.com/office/drawing/2014/main" id="{EE403C3A-9E6B-48F3-BCF8-D927386E98C2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5911162" y="4072119"/>
            <a:ext cx="369676" cy="369676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192 w 512"/>
              <a:gd name="T11" fmla="*/ 416 h 512"/>
              <a:gd name="T12" fmla="*/ 184 w 512"/>
              <a:gd name="T13" fmla="*/ 413 h 512"/>
              <a:gd name="T14" fmla="*/ 184 w 512"/>
              <a:gd name="T15" fmla="*/ 397 h 512"/>
              <a:gd name="T16" fmla="*/ 326 w 512"/>
              <a:gd name="T17" fmla="*/ 256 h 512"/>
              <a:gd name="T18" fmla="*/ 184 w 512"/>
              <a:gd name="T19" fmla="*/ 114 h 512"/>
              <a:gd name="T20" fmla="*/ 184 w 512"/>
              <a:gd name="T21" fmla="*/ 99 h 512"/>
              <a:gd name="T22" fmla="*/ 199 w 512"/>
              <a:gd name="T23" fmla="*/ 99 h 512"/>
              <a:gd name="T24" fmla="*/ 349 w 512"/>
              <a:gd name="T25" fmla="*/ 248 h 512"/>
              <a:gd name="T26" fmla="*/ 349 w 512"/>
              <a:gd name="T27" fmla="*/ 263 h 512"/>
              <a:gd name="T28" fmla="*/ 199 w 512"/>
              <a:gd name="T29" fmla="*/ 413 h 512"/>
              <a:gd name="T30" fmla="*/ 192 w 512"/>
              <a:gd name="T31" fmla="*/ 41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192" y="416"/>
                </a:moveTo>
                <a:cubicBezTo>
                  <a:pt x="189" y="416"/>
                  <a:pt x="186" y="415"/>
                  <a:pt x="184" y="413"/>
                </a:cubicBezTo>
                <a:cubicBezTo>
                  <a:pt x="180" y="408"/>
                  <a:pt x="180" y="402"/>
                  <a:pt x="184" y="397"/>
                </a:cubicBezTo>
                <a:cubicBezTo>
                  <a:pt x="326" y="256"/>
                  <a:pt x="326" y="256"/>
                  <a:pt x="326" y="256"/>
                </a:cubicBezTo>
                <a:cubicBezTo>
                  <a:pt x="184" y="114"/>
                  <a:pt x="184" y="114"/>
                  <a:pt x="184" y="114"/>
                </a:cubicBezTo>
                <a:cubicBezTo>
                  <a:pt x="180" y="110"/>
                  <a:pt x="180" y="103"/>
                  <a:pt x="184" y="99"/>
                </a:cubicBezTo>
                <a:cubicBezTo>
                  <a:pt x="188" y="95"/>
                  <a:pt x="195" y="95"/>
                  <a:pt x="199" y="99"/>
                </a:cubicBezTo>
                <a:cubicBezTo>
                  <a:pt x="349" y="248"/>
                  <a:pt x="349" y="248"/>
                  <a:pt x="349" y="248"/>
                </a:cubicBezTo>
                <a:cubicBezTo>
                  <a:pt x="353" y="252"/>
                  <a:pt x="353" y="259"/>
                  <a:pt x="349" y="263"/>
                </a:cubicBezTo>
                <a:cubicBezTo>
                  <a:pt x="199" y="413"/>
                  <a:pt x="199" y="413"/>
                  <a:pt x="199" y="413"/>
                </a:cubicBezTo>
                <a:cubicBezTo>
                  <a:pt x="197" y="415"/>
                  <a:pt x="194" y="416"/>
                  <a:pt x="192" y="416"/>
                </a:cubicBezTo>
                <a:close/>
              </a:path>
            </a:pathLst>
          </a:custGeom>
          <a:solidFill>
            <a:srgbClr val="1048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4E106-51D6-4D1A-B22D-2C2A0A0E93D9}"/>
              </a:ext>
            </a:extLst>
          </p:cNvPr>
          <p:cNvSpPr/>
          <p:nvPr userDrawn="1"/>
        </p:nvSpPr>
        <p:spPr bwMode="gray">
          <a:xfrm>
            <a:off x="6983726" y="2062251"/>
            <a:ext cx="4680000" cy="4282265"/>
          </a:xfrm>
          <a:prstGeom prst="rect">
            <a:avLst/>
          </a:prstGeom>
          <a:solidFill>
            <a:srgbClr val="104871">
              <a:alpha val="30196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defTabSz="1219170">
              <a:lnSpc>
                <a:spcPct val="106000"/>
              </a:lnSpc>
              <a:defRPr/>
            </a:pPr>
            <a:endParaRPr lang="de-DE" sz="1400" dirty="0">
              <a:solidFill>
                <a:srgbClr val="00316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268FEF-9C5D-4152-AA34-61FD2F63B375}"/>
              </a:ext>
            </a:extLst>
          </p:cNvPr>
          <p:cNvSpPr txBox="1"/>
          <p:nvPr userDrawn="1"/>
        </p:nvSpPr>
        <p:spPr>
          <a:xfrm>
            <a:off x="504083" y="1754475"/>
            <a:ext cx="1442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104871"/>
                </a:solidFill>
                <a:latin typeface="Apercu Pro" panose="020B0503050601040103" pitchFamily="34" charset="0"/>
              </a:rPr>
              <a:t>Herausforderung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2B0AB7-756B-4F1D-96D8-F2B432ECE0F4}"/>
              </a:ext>
            </a:extLst>
          </p:cNvPr>
          <p:cNvSpPr txBox="1"/>
          <p:nvPr userDrawn="1"/>
        </p:nvSpPr>
        <p:spPr>
          <a:xfrm>
            <a:off x="6983726" y="1754475"/>
            <a:ext cx="1272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104871"/>
                </a:solidFill>
                <a:latin typeface="Apercu Pro" panose="020B0503050601040103" pitchFamily="34" charset="0"/>
              </a:rPr>
              <a:t>Unsere Lösung</a:t>
            </a:r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86461034-B5D0-4456-9FD7-B103970BC453}"/>
              </a:ext>
            </a:extLst>
          </p:cNvPr>
          <p:cNvSpPr>
            <a:spLocks noGrp="1"/>
          </p:cNvSpPr>
          <p:nvPr userDrawn="1"/>
        </p:nvSpPr>
        <p:spPr bwMode="gray">
          <a:xfrm>
            <a:off x="1157729" y="476251"/>
            <a:ext cx="10363200" cy="594360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kern="1200" spc="-75" dirty="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sz="2000" b="0" spc="0" dirty="0">
                <a:latin typeface="Apercu Pro" panose="020B0503050601040103" pitchFamily="34" charset="0"/>
                <a:cs typeface="Calibri Light"/>
              </a:rPr>
              <a:t>Die Herausforderung – und was unsere Lösung einzigartig macht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AC0DBE5-4191-93D3-DD5E-D6EA94453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13423"/>
          <a:stretch/>
        </p:blipFill>
        <p:spPr>
          <a:xfrm>
            <a:off x="444781" y="576771"/>
            <a:ext cx="607365" cy="519718"/>
          </a:xfrm>
          <a:prstGeom prst="ellipse">
            <a:avLst/>
          </a:prstGeom>
          <a:ln w="19050">
            <a:noFill/>
          </a:ln>
          <a:effectLst/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89622A3-4A2A-D33B-235B-3794163E5E0C}"/>
              </a:ext>
            </a:extLst>
          </p:cNvPr>
          <p:cNvSpPr>
            <a:spLocks noGrp="1"/>
          </p:cNvSpPr>
          <p:nvPr userDrawn="1"/>
        </p:nvSpPr>
        <p:spPr>
          <a:xfrm>
            <a:off x="1157728" y="626329"/>
            <a:ext cx="4605763" cy="260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Nexa Black" charset="0"/>
                <a:cs typeface="Nexa Black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Ethical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INNOVATION in </a:t>
            </a:r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Healthcare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TECHNOLOGY</a:t>
            </a:r>
          </a:p>
        </p:txBody>
      </p:sp>
    </p:spTree>
    <p:extLst>
      <p:ext uri="{BB962C8B-B14F-4D97-AF65-F5344CB8AC3E}">
        <p14:creationId xmlns:p14="http://schemas.microsoft.com/office/powerpoint/2010/main" val="203776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735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e unsere Lösung funktioniert und nächste Schr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1">
            <a:extLst>
              <a:ext uri="{FF2B5EF4-FFF2-40B4-BE49-F238E27FC236}">
                <a16:creationId xmlns:a16="http://schemas.microsoft.com/office/drawing/2014/main" id="{9DB27365-00BB-4455-A512-9BD64F0BF2BA}"/>
              </a:ext>
            </a:extLst>
          </p:cNvPr>
          <p:cNvSpPr/>
          <p:nvPr userDrawn="1"/>
        </p:nvSpPr>
        <p:spPr bwMode="gray">
          <a:xfrm>
            <a:off x="504083" y="2060575"/>
            <a:ext cx="6712793" cy="428394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ercu Pro" panose="020B0503050601040103" pitchFamily="34" charset="0"/>
                <a:ea typeface="+mn-ea"/>
                <a:cs typeface="+mn-cs"/>
              </a:rPr>
              <a:t>Wie unsere Lösung funktioniert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3162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3162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3162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162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3162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</p:txBody>
      </p:sp>
      <p:sp>
        <p:nvSpPr>
          <p:cNvPr id="11" name="Rectangle 32">
            <a:extLst>
              <a:ext uri="{FF2B5EF4-FFF2-40B4-BE49-F238E27FC236}">
                <a16:creationId xmlns:a16="http://schemas.microsoft.com/office/drawing/2014/main" id="{7BDCBB82-3BA0-4E47-AF33-E6715F12E30C}"/>
              </a:ext>
            </a:extLst>
          </p:cNvPr>
          <p:cNvSpPr/>
          <p:nvPr userDrawn="1"/>
        </p:nvSpPr>
        <p:spPr bwMode="gray">
          <a:xfrm>
            <a:off x="7289499" y="2060574"/>
            <a:ext cx="4415368" cy="1574989"/>
          </a:xfrm>
          <a:prstGeom prst="rect">
            <a:avLst/>
          </a:prstGeom>
          <a:solidFill>
            <a:srgbClr val="104871">
              <a:alpha val="30196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l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+mn-ea"/>
                <a:cs typeface="+mn-cs"/>
              </a:rPr>
              <a:t>Konkrete Schritte zur Umsetzung erfassen… </a:t>
            </a:r>
          </a:p>
          <a:p>
            <a:pPr marL="0" marR="0" lvl="0" indent="0" algn="l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>
                <a:tab pos="271463" algn="l"/>
              </a:tabLst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162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162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46C151-DD51-404A-86B9-324E0F809985}"/>
              </a:ext>
            </a:extLst>
          </p:cNvPr>
          <p:cNvSpPr/>
          <p:nvPr userDrawn="1"/>
        </p:nvSpPr>
        <p:spPr bwMode="gray">
          <a:xfrm>
            <a:off x="7289499" y="3681890"/>
            <a:ext cx="4415368" cy="1512000"/>
          </a:xfrm>
          <a:prstGeom prst="rect">
            <a:avLst/>
          </a:prstGeom>
          <a:solidFill>
            <a:srgbClr val="104871">
              <a:alpha val="30196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+mn-ea"/>
                <a:cs typeface="+mn-cs"/>
              </a:rPr>
              <a:t>Herausforderungen</a:t>
            </a:r>
            <a:r>
              <a:rPr lang="de-DE" sz="1400" b="1" dirty="0">
                <a:solidFill>
                  <a:srgbClr val="104871"/>
                </a:solidFill>
                <a:latin typeface="Apercu Pro" panose="020B0503050601040103" pitchFamily="34" charset="0"/>
              </a:rPr>
              <a:t> unserer Lösung sind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20D09-FB18-44E6-9A61-6E3F8D66F44A}"/>
              </a:ext>
            </a:extLst>
          </p:cNvPr>
          <p:cNvSpPr/>
          <p:nvPr userDrawn="1"/>
        </p:nvSpPr>
        <p:spPr bwMode="gray">
          <a:xfrm>
            <a:off x="7289499" y="5240215"/>
            <a:ext cx="4415368" cy="1104302"/>
          </a:xfrm>
          <a:prstGeom prst="rect">
            <a:avLst/>
          </a:prstGeom>
          <a:solidFill>
            <a:srgbClr val="104871">
              <a:alpha val="30196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+mn-ea"/>
                <a:cs typeface="+mn-cs"/>
              </a:rPr>
              <a:t>Benötigte Ressourcen sind…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112E1CE-62DC-4231-83AD-892884C926E6}"/>
              </a:ext>
            </a:extLst>
          </p:cNvPr>
          <p:cNvSpPr>
            <a:spLocks noGrp="1"/>
          </p:cNvSpPr>
          <p:nvPr userDrawn="1"/>
        </p:nvSpPr>
        <p:spPr bwMode="gray">
          <a:xfrm>
            <a:off x="1157729" y="476251"/>
            <a:ext cx="10363200" cy="594360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kern="1200" spc="-75" dirty="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sz="2000" b="0" spc="0" dirty="0">
                <a:latin typeface="Apercu Pro" panose="020B0503050601040103" pitchFamily="34" charset="0"/>
                <a:cs typeface="Calibri Light"/>
              </a:rPr>
              <a:t>Wie unsere Lösung funktioniert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CB79E7F-A817-AFC0-383A-03AA2086C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13423"/>
          <a:stretch/>
        </p:blipFill>
        <p:spPr>
          <a:xfrm>
            <a:off x="444781" y="576771"/>
            <a:ext cx="607365" cy="519718"/>
          </a:xfrm>
          <a:prstGeom prst="ellipse">
            <a:avLst/>
          </a:prstGeom>
          <a:ln w="19050">
            <a:noFill/>
          </a:ln>
          <a:effectLst/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9DB8F04-D2BF-B7F5-CE27-F8F1C940FAD2}"/>
              </a:ext>
            </a:extLst>
          </p:cNvPr>
          <p:cNvSpPr>
            <a:spLocks noGrp="1"/>
          </p:cNvSpPr>
          <p:nvPr userDrawn="1"/>
        </p:nvSpPr>
        <p:spPr>
          <a:xfrm>
            <a:off x="1157728" y="626329"/>
            <a:ext cx="4605763" cy="260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Nexa Black" charset="0"/>
                <a:cs typeface="Nexa Black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Ethical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INNOVATION in </a:t>
            </a:r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Healthcare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TECHNOLOGY</a:t>
            </a:r>
          </a:p>
        </p:txBody>
      </p:sp>
    </p:spTree>
    <p:extLst>
      <p:ext uri="{BB962C8B-B14F-4D97-AF65-F5344CB8AC3E}">
        <p14:creationId xmlns:p14="http://schemas.microsoft.com/office/powerpoint/2010/main" val="328340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735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e unsere Lösung funktioniert und nächste Schr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112E1CE-62DC-4231-83AD-892884C926E6}"/>
              </a:ext>
            </a:extLst>
          </p:cNvPr>
          <p:cNvSpPr>
            <a:spLocks noGrp="1"/>
          </p:cNvSpPr>
          <p:nvPr userDrawn="1"/>
        </p:nvSpPr>
        <p:spPr bwMode="gray">
          <a:xfrm>
            <a:off x="1157729" y="476251"/>
            <a:ext cx="10363200" cy="594360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kern="1200" spc="-75" dirty="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sz="2000" b="0" spc="0" dirty="0">
                <a:latin typeface="Apercu Pro" panose="020B0503050601040103" pitchFamily="34" charset="0"/>
                <a:cs typeface="Calibri Light"/>
              </a:rPr>
              <a:t>Kriterien &amp; Anforderungen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CB79E7F-A817-AFC0-383A-03AA2086C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13423"/>
          <a:stretch/>
        </p:blipFill>
        <p:spPr>
          <a:xfrm>
            <a:off x="444781" y="576771"/>
            <a:ext cx="607365" cy="519718"/>
          </a:xfrm>
          <a:prstGeom prst="ellipse">
            <a:avLst/>
          </a:prstGeom>
          <a:ln w="19050">
            <a:noFill/>
          </a:ln>
          <a:effectLst/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9DB8F04-D2BF-B7F5-CE27-F8F1C940FAD2}"/>
              </a:ext>
            </a:extLst>
          </p:cNvPr>
          <p:cNvSpPr>
            <a:spLocks noGrp="1"/>
          </p:cNvSpPr>
          <p:nvPr userDrawn="1"/>
        </p:nvSpPr>
        <p:spPr>
          <a:xfrm>
            <a:off x="1157728" y="626329"/>
            <a:ext cx="4605763" cy="260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Nexa Black" charset="0"/>
                <a:cs typeface="Nexa Black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Ethical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INNOVATION in </a:t>
            </a:r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Healthcare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TECHNOLOGY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A816A26-0B24-A912-AC7F-7A00B934432E}"/>
              </a:ext>
            </a:extLst>
          </p:cNvPr>
          <p:cNvGrpSpPr/>
          <p:nvPr userDrawn="1"/>
        </p:nvGrpSpPr>
        <p:grpSpPr>
          <a:xfrm>
            <a:off x="935706" y="1934845"/>
            <a:ext cx="10320587" cy="4296826"/>
            <a:chOff x="1136989" y="2047693"/>
            <a:chExt cx="10320587" cy="4296826"/>
          </a:xfrm>
        </p:grpSpPr>
        <p:sp>
          <p:nvSpPr>
            <p:cNvPr id="11" name="Rectangle 32">
              <a:extLst>
                <a:ext uri="{FF2B5EF4-FFF2-40B4-BE49-F238E27FC236}">
                  <a16:creationId xmlns:a16="http://schemas.microsoft.com/office/drawing/2014/main" id="{7BDCBB82-3BA0-4E47-AF33-E6715F12E30C}"/>
                </a:ext>
              </a:extLst>
            </p:cNvPr>
            <p:cNvSpPr/>
            <p:nvPr userDrawn="1"/>
          </p:nvSpPr>
          <p:spPr bwMode="gray">
            <a:xfrm>
              <a:off x="6343290" y="2060574"/>
              <a:ext cx="5114286" cy="1574989"/>
            </a:xfrm>
            <a:prstGeom prst="rect">
              <a:avLst/>
            </a:prstGeom>
            <a:solidFill>
              <a:srgbClr val="104871">
                <a:alpha val="30196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t"/>
            <a:lstStyle/>
            <a:p>
              <a:pPr marL="0" marR="0" lvl="0" indent="0" algn="l" defTabSz="121917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3162"/>
                </a:solidFill>
                <a:effectLst/>
                <a:uLnTx/>
                <a:uFillTx/>
                <a:latin typeface="Apercu Pro" panose="020B0503050601040103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46C151-DD51-404A-86B9-324E0F809985}"/>
                </a:ext>
              </a:extLst>
            </p:cNvPr>
            <p:cNvSpPr/>
            <p:nvPr userDrawn="1"/>
          </p:nvSpPr>
          <p:spPr bwMode="gray">
            <a:xfrm>
              <a:off x="6343290" y="3681890"/>
              <a:ext cx="5114286" cy="1512000"/>
            </a:xfrm>
            <a:prstGeom prst="rect">
              <a:avLst/>
            </a:prstGeom>
            <a:solidFill>
              <a:srgbClr val="104871">
                <a:alpha val="30196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 32">
              <a:extLst>
                <a:ext uri="{FF2B5EF4-FFF2-40B4-BE49-F238E27FC236}">
                  <a16:creationId xmlns:a16="http://schemas.microsoft.com/office/drawing/2014/main" id="{A4F64FC0-CD24-D257-E349-BA8535409E0F}"/>
                </a:ext>
              </a:extLst>
            </p:cNvPr>
            <p:cNvSpPr/>
            <p:nvPr userDrawn="1"/>
          </p:nvSpPr>
          <p:spPr bwMode="gray">
            <a:xfrm>
              <a:off x="1136989" y="2047693"/>
              <a:ext cx="5114286" cy="1574989"/>
            </a:xfrm>
            <a:prstGeom prst="rect">
              <a:avLst/>
            </a:prstGeom>
            <a:solidFill>
              <a:srgbClr val="104871">
                <a:alpha val="30196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t"/>
            <a:lstStyle/>
            <a:p>
              <a:pPr marL="0" marR="0" lvl="0" indent="0" algn="l" defTabSz="121917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162"/>
                </a:solidFill>
                <a:effectLst/>
                <a:uLnTx/>
                <a:uFillTx/>
                <a:latin typeface="Apercu Pro" panose="020B0503050601040103" pitchFamily="34" charset="0"/>
                <a:ea typeface="+mn-ea"/>
                <a:cs typeface="+mn-cs"/>
              </a:endParaRPr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03FBFC97-B4DC-C396-EE7A-ED511890A8ED}"/>
                </a:ext>
              </a:extLst>
            </p:cNvPr>
            <p:cNvSpPr/>
            <p:nvPr userDrawn="1"/>
          </p:nvSpPr>
          <p:spPr bwMode="gray">
            <a:xfrm>
              <a:off x="1136989" y="3669010"/>
              <a:ext cx="5114286" cy="1512000"/>
            </a:xfrm>
            <a:prstGeom prst="rect">
              <a:avLst/>
            </a:prstGeom>
            <a:solidFill>
              <a:srgbClr val="104871">
                <a:alpha val="30196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9A99E11E-07C3-17D6-5A2D-ACEB90439266}"/>
                </a:ext>
              </a:extLst>
            </p:cNvPr>
            <p:cNvSpPr/>
            <p:nvPr userDrawn="1"/>
          </p:nvSpPr>
          <p:spPr bwMode="gray">
            <a:xfrm>
              <a:off x="3530231" y="5240217"/>
              <a:ext cx="5114286" cy="1104302"/>
            </a:xfrm>
            <a:prstGeom prst="rect">
              <a:avLst/>
            </a:prstGeom>
            <a:solidFill>
              <a:srgbClr val="104871">
                <a:alpha val="30196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532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735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se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8AE673F5-0ABD-41B0-98E2-8AC5E6E49EE2}"/>
              </a:ext>
            </a:extLst>
          </p:cNvPr>
          <p:cNvSpPr/>
          <p:nvPr/>
        </p:nvSpPr>
        <p:spPr bwMode="auto">
          <a:xfrm>
            <a:off x="2848802" y="3561928"/>
            <a:ext cx="1914949" cy="2728800"/>
          </a:xfrm>
          <a:prstGeom prst="rect">
            <a:avLst/>
          </a:prstGeom>
          <a:solidFill>
            <a:srgbClr val="104871">
              <a:alpha val="29804"/>
            </a:srgb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3FB7119C-989C-496B-816D-B21CEAD4D290}"/>
              </a:ext>
            </a:extLst>
          </p:cNvPr>
          <p:cNvSpPr/>
          <p:nvPr userDrawn="1"/>
        </p:nvSpPr>
        <p:spPr bwMode="auto">
          <a:xfrm>
            <a:off x="5172278" y="3561928"/>
            <a:ext cx="1914949" cy="2728800"/>
          </a:xfrm>
          <a:prstGeom prst="rect">
            <a:avLst/>
          </a:prstGeom>
          <a:solidFill>
            <a:srgbClr val="104871">
              <a:alpha val="29804"/>
            </a:srgb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2DA12120-6C90-4C2A-AC72-4F29E7E060C3}"/>
              </a:ext>
            </a:extLst>
          </p:cNvPr>
          <p:cNvSpPr/>
          <p:nvPr/>
        </p:nvSpPr>
        <p:spPr bwMode="auto">
          <a:xfrm>
            <a:off x="7472172" y="3561928"/>
            <a:ext cx="1914949" cy="2728800"/>
          </a:xfrm>
          <a:prstGeom prst="rect">
            <a:avLst/>
          </a:prstGeom>
          <a:solidFill>
            <a:srgbClr val="104871">
              <a:alpha val="29804"/>
            </a:srgb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DA25A3D6-E4EA-453B-9B92-164031FF5813}"/>
              </a:ext>
            </a:extLst>
          </p:cNvPr>
          <p:cNvSpPr/>
          <p:nvPr/>
        </p:nvSpPr>
        <p:spPr bwMode="auto">
          <a:xfrm>
            <a:off x="9772066" y="3561928"/>
            <a:ext cx="1914949" cy="2728800"/>
          </a:xfrm>
          <a:prstGeom prst="rect">
            <a:avLst/>
          </a:prstGeom>
          <a:solidFill>
            <a:srgbClr val="104871">
              <a:alpha val="29804"/>
            </a:srgb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normalizeH="0" baseline="0" noProof="0" dirty="0">
              <a:ln>
                <a:noFill/>
              </a:ln>
              <a:solidFill>
                <a:srgbClr val="0031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B4D28F8A-5489-4B86-81D6-D37006472FCC}"/>
              </a:ext>
            </a:extLst>
          </p:cNvPr>
          <p:cNvSpPr/>
          <p:nvPr/>
        </p:nvSpPr>
        <p:spPr bwMode="auto">
          <a:xfrm>
            <a:off x="525327" y="3571322"/>
            <a:ext cx="1914949" cy="2727878"/>
          </a:xfrm>
          <a:prstGeom prst="rect">
            <a:avLst/>
          </a:prstGeom>
          <a:solidFill>
            <a:srgbClr val="104871">
              <a:alpha val="29804"/>
            </a:srgb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itle 13">
            <a:extLst>
              <a:ext uri="{FF2B5EF4-FFF2-40B4-BE49-F238E27FC236}">
                <a16:creationId xmlns:a16="http://schemas.microsoft.com/office/drawing/2014/main" id="{FE622A33-9639-4D82-B0BC-8E15A947FA69}"/>
              </a:ext>
            </a:extLst>
          </p:cNvPr>
          <p:cNvSpPr>
            <a:spLocks noGrp="1"/>
          </p:cNvSpPr>
          <p:nvPr userDrawn="1"/>
        </p:nvSpPr>
        <p:spPr bwMode="gray">
          <a:xfrm>
            <a:off x="1157729" y="476251"/>
            <a:ext cx="10363200" cy="594360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kern="1200" spc="-75" dirty="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sz="2000" b="0" spc="0" dirty="0">
                <a:latin typeface="Apercu Pro" panose="020B0503050601040103" pitchFamily="34" charset="0"/>
                <a:cs typeface="Calibri Light"/>
              </a:rPr>
              <a:t>Unser Team:</a:t>
            </a:r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id="{5164D049-C748-41BD-9B4E-206AF29F0076}"/>
              </a:ext>
            </a:extLst>
          </p:cNvPr>
          <p:cNvSpPr/>
          <p:nvPr userDrawn="1"/>
        </p:nvSpPr>
        <p:spPr bwMode="auto">
          <a:xfrm>
            <a:off x="525326" y="3571322"/>
            <a:ext cx="1914949" cy="163648"/>
          </a:xfrm>
          <a:prstGeom prst="rect">
            <a:avLst/>
          </a:prstGeom>
          <a:solidFill>
            <a:srgbClr val="10487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1">
            <a:extLst>
              <a:ext uri="{FF2B5EF4-FFF2-40B4-BE49-F238E27FC236}">
                <a16:creationId xmlns:a16="http://schemas.microsoft.com/office/drawing/2014/main" id="{95D747D3-0A2F-4627-A763-51BB36CC8934}"/>
              </a:ext>
            </a:extLst>
          </p:cNvPr>
          <p:cNvSpPr/>
          <p:nvPr userDrawn="1"/>
        </p:nvSpPr>
        <p:spPr bwMode="auto">
          <a:xfrm>
            <a:off x="2850060" y="3571322"/>
            <a:ext cx="1914949" cy="163648"/>
          </a:xfrm>
          <a:prstGeom prst="rect">
            <a:avLst/>
          </a:prstGeom>
          <a:solidFill>
            <a:srgbClr val="10487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1">
            <a:extLst>
              <a:ext uri="{FF2B5EF4-FFF2-40B4-BE49-F238E27FC236}">
                <a16:creationId xmlns:a16="http://schemas.microsoft.com/office/drawing/2014/main" id="{239FE067-7BF8-414B-B7F3-8B71670318CE}"/>
              </a:ext>
            </a:extLst>
          </p:cNvPr>
          <p:cNvSpPr/>
          <p:nvPr userDrawn="1"/>
        </p:nvSpPr>
        <p:spPr bwMode="auto">
          <a:xfrm>
            <a:off x="5172278" y="3573725"/>
            <a:ext cx="1914949" cy="163648"/>
          </a:xfrm>
          <a:prstGeom prst="rect">
            <a:avLst/>
          </a:prstGeom>
          <a:solidFill>
            <a:srgbClr val="10487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3203F80E-4B4C-4B8F-B849-325DD3E3E398}"/>
              </a:ext>
            </a:extLst>
          </p:cNvPr>
          <p:cNvSpPr/>
          <p:nvPr userDrawn="1"/>
        </p:nvSpPr>
        <p:spPr bwMode="auto">
          <a:xfrm>
            <a:off x="7472172" y="3571322"/>
            <a:ext cx="1914949" cy="163648"/>
          </a:xfrm>
          <a:prstGeom prst="rect">
            <a:avLst/>
          </a:prstGeom>
          <a:solidFill>
            <a:srgbClr val="10487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A937ED27-A4C5-4D39-A282-130C6FF7315E}"/>
              </a:ext>
            </a:extLst>
          </p:cNvPr>
          <p:cNvSpPr/>
          <p:nvPr userDrawn="1"/>
        </p:nvSpPr>
        <p:spPr bwMode="auto">
          <a:xfrm>
            <a:off x="9772066" y="3571322"/>
            <a:ext cx="1914949" cy="163648"/>
          </a:xfrm>
          <a:prstGeom prst="rect">
            <a:avLst/>
          </a:prstGeom>
          <a:solidFill>
            <a:srgbClr val="10487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7C1C55-A882-32D4-93AF-FCC6328F2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13423"/>
          <a:stretch/>
        </p:blipFill>
        <p:spPr>
          <a:xfrm>
            <a:off x="444781" y="576771"/>
            <a:ext cx="607365" cy="519718"/>
          </a:xfrm>
          <a:prstGeom prst="ellipse">
            <a:avLst/>
          </a:prstGeom>
          <a:ln w="19050">
            <a:noFill/>
          </a:ln>
          <a:effectLst/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73CC29D-A407-C337-FE75-47385C54B306}"/>
              </a:ext>
            </a:extLst>
          </p:cNvPr>
          <p:cNvSpPr>
            <a:spLocks noGrp="1"/>
          </p:cNvSpPr>
          <p:nvPr userDrawn="1"/>
        </p:nvSpPr>
        <p:spPr>
          <a:xfrm>
            <a:off x="1157728" y="626329"/>
            <a:ext cx="4605763" cy="260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Nexa Black" charset="0"/>
                <a:cs typeface="Nexa Black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Ethical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INNOVATION in </a:t>
            </a:r>
            <a:r>
              <a:rPr lang="de-DE" sz="1100" dirty="0" err="1">
                <a:solidFill>
                  <a:schemeClr val="accent5"/>
                </a:solidFill>
                <a:latin typeface="Apercu Pro" panose="020B0503050601040103" pitchFamily="34" charset="0"/>
              </a:rPr>
              <a:t>Healthcare</a:t>
            </a:r>
            <a:r>
              <a:rPr lang="de-DE" sz="1100" dirty="0">
                <a:solidFill>
                  <a:schemeClr val="accent5"/>
                </a:solidFill>
                <a:latin typeface="Apercu Pro" panose="020B0503050601040103" pitchFamily="34" charset="0"/>
              </a:rPr>
              <a:t> TECHNOLOGY</a:t>
            </a:r>
          </a:p>
        </p:txBody>
      </p:sp>
    </p:spTree>
    <p:extLst>
      <p:ext uri="{BB962C8B-B14F-4D97-AF65-F5344CB8AC3E}">
        <p14:creationId xmlns:p14="http://schemas.microsoft.com/office/powerpoint/2010/main" val="2964291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73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F62A4C9-771C-4073-A699-74383D8D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66172E-443A-4E48-97C7-CA35EB6AD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356532-F440-476B-82AC-59A3D9DDC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350DD-6984-4810-8C96-FACC48BA2FE2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49EDC8-2B9E-49ED-90ED-0136B7678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774693-53B2-418A-A7F5-973CE2DFC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F6D92-D43E-498F-89FE-35928626B5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63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60" r:id="rId4"/>
    <p:sldLayoutId id="2147483654" r:id="rId5"/>
    <p:sldLayoutId id="2147483655" r:id="rId6"/>
    <p:sldLayoutId id="2147483656" r:id="rId7"/>
    <p:sldLayoutId id="2147483659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email@email.de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445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3CBC2F9-5AE5-4971-A5A9-7A759F928E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1449388"/>
            <a:ext cx="11160124" cy="4859337"/>
          </a:xfrm>
        </p:spPr>
        <p:txBody>
          <a:bodyPr/>
          <a:lstStyle/>
          <a:p>
            <a:endParaRPr lang="de-DE" sz="1200" dirty="0"/>
          </a:p>
        </p:txBody>
      </p:sp>
      <p:sp>
        <p:nvSpPr>
          <p:cNvPr id="7" name="Textplatzhalter 46">
            <a:extLst>
              <a:ext uri="{FF2B5EF4-FFF2-40B4-BE49-F238E27FC236}">
                <a16:creationId xmlns:a16="http://schemas.microsoft.com/office/drawing/2014/main" id="{6F5722AF-0050-4FEA-9A0C-21610CEDFDEF}"/>
              </a:ext>
            </a:extLst>
          </p:cNvPr>
          <p:cNvSpPr txBox="1">
            <a:spLocks/>
          </p:cNvSpPr>
          <p:nvPr/>
        </p:nvSpPr>
        <p:spPr>
          <a:xfrm>
            <a:off x="2425245" y="716971"/>
            <a:ext cx="9381445" cy="405146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271463" algn="l"/>
              </a:tabLst>
              <a:defRPr/>
            </a:pPr>
            <a:r>
              <a:rPr lang="de-DE" sz="2000" dirty="0">
                <a:latin typeface="Calibri"/>
              </a:rPr>
              <a:t>[Was ist der Inhalt dieser Folie?]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2ABC86FE-0662-D256-E2D5-64CF0CFF826B}"/>
              </a:ext>
            </a:extLst>
          </p:cNvPr>
          <p:cNvSpPr/>
          <p:nvPr/>
        </p:nvSpPr>
        <p:spPr>
          <a:xfrm>
            <a:off x="170873" y="6599154"/>
            <a:ext cx="11850254" cy="203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  <a:buFont typeface="Wingdings 2" pitchFamily="18" charset="2"/>
            </a:pPr>
            <a:r>
              <a:rPr lang="de-DE" sz="1400" b="1" dirty="0">
                <a:solidFill>
                  <a:schemeClr val="tx1"/>
                </a:solidFill>
                <a:cs typeface="Calibri"/>
              </a:rPr>
              <a:t>Hinweis: Extra-Folie für eure Einreichung; wenn nicht benötigt; rauslöschen</a:t>
            </a:r>
          </a:p>
        </p:txBody>
      </p:sp>
    </p:spTree>
    <p:extLst>
      <p:ext uri="{BB962C8B-B14F-4D97-AF65-F5344CB8AC3E}">
        <p14:creationId xmlns:p14="http://schemas.microsoft.com/office/powerpoint/2010/main" val="333158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46">
            <a:extLst>
              <a:ext uri="{FF2B5EF4-FFF2-40B4-BE49-F238E27FC236}">
                <a16:creationId xmlns:a16="http://schemas.microsoft.com/office/drawing/2014/main" id="{B899CE9E-DB19-4C96-BC6A-27B4E59145BC}"/>
              </a:ext>
            </a:extLst>
          </p:cNvPr>
          <p:cNvSpPr txBox="1">
            <a:spLocks/>
          </p:cNvSpPr>
          <p:nvPr/>
        </p:nvSpPr>
        <p:spPr>
          <a:xfrm>
            <a:off x="528273" y="1295657"/>
            <a:ext cx="11135453" cy="49250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latin typeface="Apercu Pro" panose="020B0503050601040103" pitchFamily="34" charset="0"/>
              </a:rPr>
              <a:t>[Beschreibt in wenigen Sätzen, was eure Lösung einzigartig macht.]</a:t>
            </a:r>
          </a:p>
          <a:p>
            <a:endParaRPr lang="de-DE" dirty="0">
              <a:latin typeface="Apercu Pro" panose="020B0503050601040103" pitchFamily="34" charset="0"/>
            </a:endParaRPr>
          </a:p>
        </p:txBody>
      </p:sp>
      <p:sp>
        <p:nvSpPr>
          <p:cNvPr id="3" name="Textplatzhalter 46">
            <a:extLst>
              <a:ext uri="{FF2B5EF4-FFF2-40B4-BE49-F238E27FC236}">
                <a16:creationId xmlns:a16="http://schemas.microsoft.com/office/drawing/2014/main" id="{7DA60D9E-3FE3-4F69-9DA9-8BCB354483D8}"/>
              </a:ext>
            </a:extLst>
          </p:cNvPr>
          <p:cNvSpPr txBox="1">
            <a:spLocks/>
          </p:cNvSpPr>
          <p:nvPr/>
        </p:nvSpPr>
        <p:spPr>
          <a:xfrm>
            <a:off x="528273" y="2057399"/>
            <a:ext cx="4650218" cy="42594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6000"/>
              </a:lnSpc>
              <a:defRPr/>
            </a:pPr>
            <a:r>
              <a:rPr lang="de-DE" sz="1200" dirty="0">
                <a:latin typeface="Apercu Pro" panose="020B0503050601040103" pitchFamily="34" charset="0"/>
              </a:rPr>
              <a:t>[Beschreibt in euren eigenen Worten die Herausforderung(en) im Praxisbeispiel.]</a:t>
            </a:r>
          </a:p>
          <a:p>
            <a:pPr lvl="0">
              <a:lnSpc>
                <a:spcPct val="106000"/>
              </a:lnSpc>
              <a:defRPr/>
            </a:pPr>
            <a:endParaRPr lang="de-DE" sz="1200" dirty="0">
              <a:latin typeface="Apercu Pro" panose="020B0503050601040103" pitchFamily="34" charset="0"/>
            </a:endParaRPr>
          </a:p>
          <a:p>
            <a:pPr lvl="0">
              <a:lnSpc>
                <a:spcPct val="106000"/>
              </a:lnSpc>
              <a:defRPr/>
            </a:pPr>
            <a:r>
              <a:rPr lang="de-DE" sz="1200" dirty="0">
                <a:latin typeface="Apercu Pro" panose="020B0503050601040103" pitchFamily="34" charset="0"/>
              </a:rPr>
              <a:t>[Handelt es sich um einen sehr spezifischen ethischen/</a:t>
            </a:r>
            <a:r>
              <a:rPr lang="de-DE" sz="1200" dirty="0" err="1">
                <a:latin typeface="Apercu Pro" panose="020B0503050601040103" pitchFamily="34" charset="0"/>
              </a:rPr>
              <a:t>medizischen</a:t>
            </a:r>
            <a:r>
              <a:rPr lang="de-DE" sz="1200" dirty="0">
                <a:latin typeface="Apercu Pro" panose="020B0503050601040103" pitchFamily="34" charset="0"/>
              </a:rPr>
              <a:t> Konflikt oder lässt er sich auf andere Bereiche übertragen?]</a:t>
            </a:r>
          </a:p>
          <a:p>
            <a:pPr lvl="0">
              <a:lnSpc>
                <a:spcPct val="106000"/>
              </a:lnSpc>
              <a:defRPr/>
            </a:pPr>
            <a:endParaRPr lang="de-DE" sz="1200" dirty="0">
              <a:latin typeface="Apercu Pro" panose="020B0503050601040103" pitchFamily="34" charset="0"/>
            </a:endParaRPr>
          </a:p>
          <a:p>
            <a:pPr lvl="0">
              <a:lnSpc>
                <a:spcPct val="106000"/>
              </a:lnSpc>
              <a:defRPr/>
            </a:pPr>
            <a:r>
              <a:rPr lang="de-DE" sz="1200" dirty="0">
                <a:latin typeface="Apercu Pro" panose="020B0503050601040103" pitchFamily="34" charset="0"/>
              </a:rPr>
              <a:t>[Könnt ihr die Herausforderung(en) ggf. mit aktueller Forschung/Presse/Statistik illustrieren?]</a:t>
            </a:r>
          </a:p>
          <a:p>
            <a:pPr lvl="0">
              <a:lnSpc>
                <a:spcPct val="106000"/>
              </a:lnSpc>
              <a:defRPr/>
            </a:pPr>
            <a:endParaRPr lang="de-DE" sz="1200" dirty="0">
              <a:latin typeface="Apercu Pro" panose="020B0503050601040103" pitchFamily="34" charset="0"/>
            </a:endParaRPr>
          </a:p>
          <a:p>
            <a:pPr lvl="0">
              <a:lnSpc>
                <a:spcPct val="106000"/>
              </a:lnSpc>
              <a:defRPr/>
            </a:pPr>
            <a:r>
              <a:rPr lang="de-DE" sz="1200" dirty="0">
                <a:latin typeface="Apercu Pro" panose="020B0503050601040103" pitchFamily="34" charset="0"/>
              </a:rPr>
              <a:t>[Welche Lösungsansätze, Konzepte oder Methoden lassen sich anwenden und wie ggf. erweitern?]</a:t>
            </a:r>
          </a:p>
          <a:p>
            <a:endParaRPr lang="de-DE" dirty="0">
              <a:latin typeface="Apercu Pro" panose="020B0503050601040103" pitchFamily="34" charset="0"/>
            </a:endParaRPr>
          </a:p>
        </p:txBody>
      </p:sp>
      <p:sp>
        <p:nvSpPr>
          <p:cNvPr id="4" name="Textplatzhalter 46">
            <a:extLst>
              <a:ext uri="{FF2B5EF4-FFF2-40B4-BE49-F238E27FC236}">
                <a16:creationId xmlns:a16="http://schemas.microsoft.com/office/drawing/2014/main" id="{00508EC7-0857-4B4F-89C9-A06BBD778DD8}"/>
              </a:ext>
            </a:extLst>
          </p:cNvPr>
          <p:cNvSpPr txBox="1">
            <a:spLocks/>
          </p:cNvSpPr>
          <p:nvPr/>
        </p:nvSpPr>
        <p:spPr>
          <a:xfrm>
            <a:off x="7013508" y="2057400"/>
            <a:ext cx="4650218" cy="42611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6000"/>
              </a:lnSpc>
              <a:defRPr/>
            </a:pPr>
            <a:r>
              <a:rPr lang="de-DE" sz="1200" dirty="0">
                <a:solidFill>
                  <a:srgbClr val="104871"/>
                </a:solidFill>
                <a:latin typeface="Apercu Pro" panose="020B0503050601040103" pitchFamily="34" charset="0"/>
              </a:rPr>
              <a:t>[Beschreibt eure Lösung für diese aktuelle/erwartete Herausforderung. Macht deutlich, was eure Lösung von anderen bestehenden Lösungen unterscheidet und welche gesamtgesellschaftliche Relevanz sie hat.]</a:t>
            </a:r>
          </a:p>
          <a:p>
            <a:endParaRPr lang="de-DE" dirty="0">
              <a:latin typeface="Apercu Pro" panose="020B05030506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6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3CF8B71-BA2A-39A6-2B7A-D2E8ECD63536}"/>
              </a:ext>
            </a:extLst>
          </p:cNvPr>
          <p:cNvSpPr txBox="1"/>
          <p:nvPr/>
        </p:nvSpPr>
        <p:spPr>
          <a:xfrm>
            <a:off x="931653" y="1932321"/>
            <a:ext cx="50982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162"/>
                </a:solidFill>
                <a:effectLst/>
                <a:uLnTx/>
                <a:uFillTx/>
                <a:latin typeface="Apercu Pro" panose="020B0503050601040103" pitchFamily="34" charset="0"/>
                <a:ea typeface="+mn-ea"/>
                <a:cs typeface="+mn-cs"/>
              </a:rPr>
              <a:t>Problemfokus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3162"/>
                </a:solidFill>
                <a:effectLst/>
                <a:uLnTx/>
                <a:uFillTx/>
                <a:latin typeface="Apercu Pro" panose="020B0503050601040103" pitchFamily="34" charset="0"/>
                <a:ea typeface="+mn-ea"/>
                <a:cs typeface="+mn-cs"/>
              </a:rPr>
            </a:b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3162"/>
                </a:solidFill>
                <a:effectLst/>
                <a:uLnTx/>
                <a:uFillTx/>
                <a:latin typeface="Apercu Pro" panose="020B0503050601040103" pitchFamily="34" charset="0"/>
                <a:ea typeface="+mn-ea"/>
                <a:cs typeface="+mn-cs"/>
              </a:rPr>
              <a:t>Aus ethischer Perspektive: benenne vulnerable Gruppen, die für das anvisierte Problem besonders relevant sind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162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1AE1B17-969D-6CA5-EF31-80F26350799D}"/>
              </a:ext>
            </a:extLst>
          </p:cNvPr>
          <p:cNvSpPr txBox="1"/>
          <p:nvPr/>
        </p:nvSpPr>
        <p:spPr>
          <a:xfrm>
            <a:off x="6162137" y="1946299"/>
            <a:ext cx="5098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3162"/>
                </a:solidFill>
                <a:latin typeface="Apercu Pro" panose="020B0503050601040103" pitchFamily="34" charset="0"/>
              </a:rPr>
              <a:t>Lösungsvorschlag</a:t>
            </a:r>
            <a:br>
              <a:rPr lang="de-DE" sz="1400" b="1" dirty="0">
                <a:solidFill>
                  <a:srgbClr val="003162"/>
                </a:solidFill>
                <a:latin typeface="Apercu Pro" panose="020B0503050601040103" pitchFamily="34" charset="0"/>
              </a:rPr>
            </a:br>
            <a:r>
              <a:rPr lang="de-DE" sz="1100" dirty="0">
                <a:solidFill>
                  <a:srgbClr val="003162"/>
                </a:solidFill>
                <a:latin typeface="Apercu Pro" panose="020B0503050601040103" pitchFamily="34" charset="0"/>
              </a:rPr>
              <a:t>Beschreibe erfolgsversprechende Ansätze zur Bewältigung des identifizierten Problems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CBDD246-A99E-0B4D-D498-A7C21DCF979D}"/>
              </a:ext>
            </a:extLst>
          </p:cNvPr>
          <p:cNvSpPr txBox="1"/>
          <p:nvPr/>
        </p:nvSpPr>
        <p:spPr>
          <a:xfrm>
            <a:off x="931653" y="3562711"/>
            <a:ext cx="509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3162"/>
                </a:solidFill>
                <a:latin typeface="Apercu Pro" panose="020B0503050601040103" pitchFamily="34" charset="0"/>
              </a:rPr>
              <a:t>Originalität &amp; Kreativität</a:t>
            </a:r>
            <a:br>
              <a:rPr lang="de-DE" sz="1400" b="1" dirty="0">
                <a:solidFill>
                  <a:srgbClr val="003162"/>
                </a:solidFill>
                <a:latin typeface="Apercu Pro" panose="020B0503050601040103" pitchFamily="34" charset="0"/>
              </a:rPr>
            </a:br>
            <a:r>
              <a:rPr lang="de-DE" sz="1100" dirty="0">
                <a:solidFill>
                  <a:srgbClr val="003162"/>
                </a:solidFill>
                <a:latin typeface="Apercu Pro" panose="020B0503050601040103" pitchFamily="34" charset="0"/>
              </a:rPr>
              <a:t>Erkläre, was deine Lösung originär, innovativ und/oder kreativ macht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9F917A-5E57-2670-F45D-58120E716AF2}"/>
              </a:ext>
            </a:extLst>
          </p:cNvPr>
          <p:cNvSpPr txBox="1"/>
          <p:nvPr/>
        </p:nvSpPr>
        <p:spPr>
          <a:xfrm>
            <a:off x="6153512" y="3571339"/>
            <a:ext cx="509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3162"/>
                </a:solidFill>
                <a:latin typeface="Apercu Pro" panose="020B0503050601040103" pitchFamily="34" charset="0"/>
              </a:rPr>
              <a:t>Ethischer Nutzen</a:t>
            </a:r>
            <a:br>
              <a:rPr lang="de-DE" sz="1400" b="1" dirty="0">
                <a:solidFill>
                  <a:srgbClr val="003162"/>
                </a:solidFill>
                <a:latin typeface="Apercu Pro" panose="020B0503050601040103" pitchFamily="34" charset="0"/>
              </a:rPr>
            </a:br>
            <a:r>
              <a:rPr lang="de-DE" sz="1100" dirty="0">
                <a:solidFill>
                  <a:srgbClr val="003162"/>
                </a:solidFill>
                <a:latin typeface="Apercu Pro" panose="020B0503050601040103" pitchFamily="34" charset="0"/>
              </a:rPr>
              <a:t>Lege dar, inwiefern deine Lösung mit der Lösung ein Gewinn für die ethische Reflexion erzielt werden kann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7F3C6A-7A40-884A-22F6-29AAC5D543E3}"/>
              </a:ext>
            </a:extLst>
          </p:cNvPr>
          <p:cNvSpPr txBox="1"/>
          <p:nvPr/>
        </p:nvSpPr>
        <p:spPr>
          <a:xfrm>
            <a:off x="3329796" y="5132719"/>
            <a:ext cx="5098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3162"/>
                </a:solidFill>
                <a:latin typeface="Apercu Pro" panose="020B0503050601040103" pitchFamily="34" charset="0"/>
              </a:rPr>
              <a:t>Kritische Reflexion</a:t>
            </a:r>
            <a:br>
              <a:rPr lang="de-DE" sz="1400" b="1" dirty="0">
                <a:solidFill>
                  <a:srgbClr val="003162"/>
                </a:solidFill>
                <a:latin typeface="Apercu Pro" panose="020B0503050601040103" pitchFamily="34" charset="0"/>
              </a:rPr>
            </a:br>
            <a:r>
              <a:rPr lang="de-DE" sz="1100" dirty="0">
                <a:solidFill>
                  <a:srgbClr val="003162"/>
                </a:solidFill>
                <a:latin typeface="Apercu Pro" panose="020B0503050601040103" pitchFamily="34" charset="0"/>
              </a:rPr>
              <a:t>Reflektiere deinen Lösungsvorschlag kritisch auf etwaige Schwächen sowie auf lebenspraktische oder gesellschaftliche Aspekte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666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6">
            <a:extLst>
              <a:ext uri="{FF2B5EF4-FFF2-40B4-BE49-F238E27FC236}">
                <a16:creationId xmlns:a16="http://schemas.microsoft.com/office/drawing/2014/main" id="{635415B5-390B-44ED-BBBD-EFF5EB1607CD}"/>
              </a:ext>
            </a:extLst>
          </p:cNvPr>
          <p:cNvSpPr txBox="1">
            <a:spLocks/>
          </p:cNvSpPr>
          <p:nvPr/>
        </p:nvSpPr>
        <p:spPr>
          <a:xfrm>
            <a:off x="528273" y="1295657"/>
            <a:ext cx="11135453" cy="49250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latin typeface="Apercu Pro" panose="020B0503050601040103" pitchFamily="34" charset="0"/>
              </a:rPr>
              <a:t>[Beschreibt in wenigen Sätzen, wie eure Lösung funktionieren soll, und wie sie sich umsetzen lässt.]</a:t>
            </a:r>
          </a:p>
          <a:p>
            <a:endParaRPr lang="de-DE" dirty="0">
              <a:latin typeface="Apercu Pro" panose="020B0503050601040103" pitchFamily="34" charset="0"/>
            </a:endParaRPr>
          </a:p>
        </p:txBody>
      </p:sp>
      <p:sp>
        <p:nvSpPr>
          <p:cNvPr id="6" name="Textplatzhalter 46">
            <a:extLst>
              <a:ext uri="{FF2B5EF4-FFF2-40B4-BE49-F238E27FC236}">
                <a16:creationId xmlns:a16="http://schemas.microsoft.com/office/drawing/2014/main" id="{A18D4416-A8FE-40D9-BEC6-88641943F44D}"/>
              </a:ext>
            </a:extLst>
          </p:cNvPr>
          <p:cNvSpPr txBox="1">
            <a:spLocks/>
          </p:cNvSpPr>
          <p:nvPr/>
        </p:nvSpPr>
        <p:spPr>
          <a:xfrm>
            <a:off x="528272" y="2418080"/>
            <a:ext cx="6695487" cy="389874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latin typeface="Apercu Pro" panose="020B0503050601040103" pitchFamily="34" charset="0"/>
              </a:rPr>
              <a:t>[Hier könnt ihr kreativ werden, um uns zu zeigen, wie eure Lösung funktionieren soll; verwendet ruhig Screenshots, Skizzen oder andere graphische Elemente.]</a:t>
            </a:r>
          </a:p>
          <a:p>
            <a:endParaRPr lang="de-DE" dirty="0">
              <a:latin typeface="Apercu Pro" panose="020B0503050601040103" pitchFamily="34" charset="0"/>
            </a:endParaRPr>
          </a:p>
        </p:txBody>
      </p:sp>
      <p:sp>
        <p:nvSpPr>
          <p:cNvPr id="7" name="Textplatzhalter 46">
            <a:extLst>
              <a:ext uri="{FF2B5EF4-FFF2-40B4-BE49-F238E27FC236}">
                <a16:creationId xmlns:a16="http://schemas.microsoft.com/office/drawing/2014/main" id="{AB91474E-56C8-45D9-B049-0D8D0378A233}"/>
              </a:ext>
            </a:extLst>
          </p:cNvPr>
          <p:cNvSpPr txBox="1">
            <a:spLocks/>
          </p:cNvSpPr>
          <p:nvPr/>
        </p:nvSpPr>
        <p:spPr>
          <a:xfrm>
            <a:off x="7294880" y="2418081"/>
            <a:ext cx="4381183" cy="122047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marR="0" lvl="0" indent="-265113" algn="l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</a:rPr>
              <a:t>[Schritt]</a:t>
            </a:r>
          </a:p>
          <a:p>
            <a:pPr marL="265113" marR="0" lvl="0" indent="-265113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</a:rPr>
              <a:t>[Schritt]</a:t>
            </a:r>
          </a:p>
          <a:p>
            <a:pPr marL="265113" marR="0" lvl="0" indent="-265113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</a:rPr>
              <a:t>[Schritt]</a:t>
            </a:r>
          </a:p>
          <a:p>
            <a:pPr marL="0" marR="0" lvl="0" indent="0" algn="l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</a:rPr>
              <a:t>Und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</a:rPr>
              <a:t>[das ist der Grund, warum unsere Idee machbar ist]</a:t>
            </a:r>
          </a:p>
          <a:p>
            <a:endParaRPr lang="de-DE" dirty="0">
              <a:solidFill>
                <a:srgbClr val="104871"/>
              </a:solidFill>
              <a:latin typeface="Apercu Pro" panose="020B0503050601040103" pitchFamily="34" charset="0"/>
            </a:endParaRPr>
          </a:p>
        </p:txBody>
      </p: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B60FF99B-7100-4C35-928C-BD6AA69A3A4F}"/>
              </a:ext>
            </a:extLst>
          </p:cNvPr>
          <p:cNvSpPr txBox="1">
            <a:spLocks/>
          </p:cNvSpPr>
          <p:nvPr/>
        </p:nvSpPr>
        <p:spPr>
          <a:xfrm>
            <a:off x="7282543" y="4013201"/>
            <a:ext cx="4381183" cy="1178559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marR="0" lvl="0" indent="-265113" algn="l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</a:rPr>
              <a:t>[Herausforderung]</a:t>
            </a:r>
          </a:p>
          <a:p>
            <a:pPr marL="265113" marR="0" lvl="0" indent="-265113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</a:rPr>
              <a:t>[Herausforderung]</a:t>
            </a:r>
          </a:p>
          <a:p>
            <a:pPr marL="265113" marR="0" lvl="0" indent="-265113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</a:rPr>
              <a:t>[Herausforderung]</a:t>
            </a:r>
          </a:p>
          <a:p>
            <a:pPr marL="265113" marR="0" lvl="0" indent="-265113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</a:rPr>
              <a:t>[Herausforderung]</a:t>
            </a:r>
          </a:p>
          <a:p>
            <a:endParaRPr lang="de-DE" dirty="0">
              <a:solidFill>
                <a:srgbClr val="104871"/>
              </a:solidFill>
              <a:latin typeface="Apercu Pro" panose="020B05030506010401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FF88DEE1-4C2E-48C7-8AFB-AB63D4707748}"/>
              </a:ext>
            </a:extLst>
          </p:cNvPr>
          <p:cNvSpPr txBox="1">
            <a:spLocks/>
          </p:cNvSpPr>
          <p:nvPr/>
        </p:nvSpPr>
        <p:spPr>
          <a:xfrm>
            <a:off x="7294879" y="5567424"/>
            <a:ext cx="4381183" cy="1178559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marR="0" lvl="0" indent="-265113" algn="l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</a:rPr>
              <a:t>[Ressource]</a:t>
            </a:r>
          </a:p>
          <a:p>
            <a:pPr marL="265113" marR="0" lvl="0" indent="-265113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</a:rPr>
              <a:t>[Ressource]</a:t>
            </a:r>
          </a:p>
          <a:p>
            <a:pPr marR="0" lvl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271463" algn="l"/>
              </a:tabLst>
              <a:defRPr/>
            </a:pPr>
            <a:endParaRPr lang="de-DE" dirty="0">
              <a:solidFill>
                <a:srgbClr val="104871"/>
              </a:solidFill>
              <a:latin typeface="Apercu Pro" panose="020B05030506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6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FDF8D1C-CBCC-92BD-0FE6-B344E8B68E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87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8">
            <a:extLst>
              <a:ext uri="{FF2B5EF4-FFF2-40B4-BE49-F238E27FC236}">
                <a16:creationId xmlns:a16="http://schemas.microsoft.com/office/drawing/2014/main" id="{0AB89710-AAC5-486F-B986-DF64D0484C27}"/>
              </a:ext>
            </a:extLst>
          </p:cNvPr>
          <p:cNvSpPr/>
          <p:nvPr/>
        </p:nvSpPr>
        <p:spPr bwMode="gray">
          <a:xfrm>
            <a:off x="7474418" y="1901593"/>
            <a:ext cx="1910107" cy="167186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de-DE" sz="2400" b="1" dirty="0">
                <a:solidFill>
                  <a:schemeClr val="bg1"/>
                </a:solidFill>
                <a:sym typeface="Wingdings" panose="05000000000000000000" pitchFamily="2" charset="2"/>
              </a:rPr>
              <a:t>Foto oder Avatar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120">
            <a:extLst>
              <a:ext uri="{FF2B5EF4-FFF2-40B4-BE49-F238E27FC236}">
                <a16:creationId xmlns:a16="http://schemas.microsoft.com/office/drawing/2014/main" id="{9F3E0AE5-8CF8-4DE9-B399-B532662BA71D}"/>
              </a:ext>
            </a:extLst>
          </p:cNvPr>
          <p:cNvSpPr/>
          <p:nvPr/>
        </p:nvSpPr>
        <p:spPr bwMode="gray">
          <a:xfrm>
            <a:off x="9771044" y="1901593"/>
            <a:ext cx="1915200" cy="167187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de-DE" sz="1600" b="1" dirty="0">
              <a:solidFill>
                <a:srgbClr val="003162"/>
              </a:solidFill>
            </a:endParaRP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EB1EE2FE-EE26-4D78-A094-8D19AD7302AC}"/>
              </a:ext>
            </a:extLst>
          </p:cNvPr>
          <p:cNvSpPr/>
          <p:nvPr/>
        </p:nvSpPr>
        <p:spPr bwMode="gray">
          <a:xfrm>
            <a:off x="594270" y="5628992"/>
            <a:ext cx="1770903" cy="576064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10487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de-DE" sz="900" dirty="0">
                <a:solidFill>
                  <a:srgbClr val="104871"/>
                </a:solidFill>
                <a:latin typeface="Apercu Pro" panose="020B05030506010401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email@email.de</a:t>
            </a:r>
            <a:br>
              <a:rPr lang="de-DE" sz="1600" b="1" dirty="0">
                <a:solidFill>
                  <a:schemeClr val="bg1"/>
                </a:solidFill>
                <a:latin typeface="Apercu Pro" panose="020B0503050601040103" pitchFamily="34" charset="0"/>
              </a:rPr>
            </a:br>
            <a:endParaRPr lang="de-DE" sz="900" b="1" dirty="0">
              <a:solidFill>
                <a:schemeClr val="bg1"/>
              </a:solidFill>
              <a:latin typeface="Apercu Pro" panose="020B0503050601040103" pitchFamily="34" charset="0"/>
            </a:endParaRP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de-DE" sz="900" dirty="0">
                <a:latin typeface="Apercu Pro" panose="020B0503050601040103" pitchFamily="34" charset="0"/>
              </a:rPr>
              <a:t>Fach | Uni/Hochschule</a:t>
            </a:r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2D32F17A-1C4E-4E1A-90E5-6A07B2CE33EE}"/>
              </a:ext>
            </a:extLst>
          </p:cNvPr>
          <p:cNvSpPr/>
          <p:nvPr/>
        </p:nvSpPr>
        <p:spPr bwMode="gray">
          <a:xfrm>
            <a:off x="2918343" y="5628992"/>
            <a:ext cx="1770903" cy="576064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10487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de-DE" sz="900" dirty="0">
                <a:solidFill>
                  <a:srgbClr val="104871"/>
                </a:solidFill>
                <a:latin typeface="Apercu Pro" panose="020B05030506010401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email@email.de</a:t>
            </a:r>
            <a:br>
              <a:rPr lang="de-DE" sz="1600" b="1" dirty="0">
                <a:solidFill>
                  <a:schemeClr val="bg1"/>
                </a:solidFill>
                <a:latin typeface="Apercu Pro" panose="020B0503050601040103" pitchFamily="34" charset="0"/>
              </a:rPr>
            </a:br>
            <a:endParaRPr lang="de-DE" sz="900" b="1" dirty="0">
              <a:solidFill>
                <a:schemeClr val="bg1"/>
              </a:solidFill>
              <a:latin typeface="Apercu Pro" panose="020B0503050601040103" pitchFamily="34" charset="0"/>
            </a:endParaRP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de-DE" sz="900" dirty="0">
                <a:latin typeface="Apercu Pro" panose="020B0503050601040103" pitchFamily="34" charset="0"/>
              </a:rPr>
              <a:t>Fach | Uni/Hochschule</a:t>
            </a:r>
          </a:p>
        </p:txBody>
      </p:sp>
      <p:sp>
        <p:nvSpPr>
          <p:cNvPr id="9" name="Rectangle 40">
            <a:extLst>
              <a:ext uri="{FF2B5EF4-FFF2-40B4-BE49-F238E27FC236}">
                <a16:creationId xmlns:a16="http://schemas.microsoft.com/office/drawing/2014/main" id="{29DB257A-6B15-41C9-B828-B4E66BCB2701}"/>
              </a:ext>
            </a:extLst>
          </p:cNvPr>
          <p:cNvSpPr/>
          <p:nvPr/>
        </p:nvSpPr>
        <p:spPr bwMode="gray">
          <a:xfrm>
            <a:off x="5242416" y="5628992"/>
            <a:ext cx="1770903" cy="576064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10487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de-DE" sz="900" dirty="0">
                <a:solidFill>
                  <a:srgbClr val="104871"/>
                </a:solidFill>
                <a:latin typeface="Apercu Pro" panose="020B05030506010401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email@email.de</a:t>
            </a:r>
            <a:br>
              <a:rPr lang="de-DE" sz="1600" b="1" dirty="0">
                <a:solidFill>
                  <a:schemeClr val="bg1"/>
                </a:solidFill>
                <a:latin typeface="Apercu Pro" panose="020B0503050601040103" pitchFamily="34" charset="0"/>
              </a:rPr>
            </a:br>
            <a:endParaRPr lang="de-DE" sz="900" b="1" dirty="0">
              <a:solidFill>
                <a:schemeClr val="bg1"/>
              </a:solidFill>
              <a:latin typeface="Apercu Pro" panose="020B0503050601040103" pitchFamily="34" charset="0"/>
            </a:endParaRP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de-DE" sz="900" dirty="0">
                <a:latin typeface="Apercu Pro" panose="020B0503050601040103" pitchFamily="34" charset="0"/>
              </a:rPr>
              <a:t>Fach | Uni/Hochschule</a:t>
            </a:r>
          </a:p>
        </p:txBody>
      </p:sp>
      <p:sp>
        <p:nvSpPr>
          <p:cNvPr id="10" name="Rectangle 40">
            <a:extLst>
              <a:ext uri="{FF2B5EF4-FFF2-40B4-BE49-F238E27FC236}">
                <a16:creationId xmlns:a16="http://schemas.microsoft.com/office/drawing/2014/main" id="{1345FF93-F14D-4F59-BF7B-FB0385CE5DDC}"/>
              </a:ext>
            </a:extLst>
          </p:cNvPr>
          <p:cNvSpPr/>
          <p:nvPr/>
        </p:nvSpPr>
        <p:spPr bwMode="gray">
          <a:xfrm>
            <a:off x="7546567" y="5628992"/>
            <a:ext cx="1770903" cy="576064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10487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de-DE" sz="900" dirty="0">
                <a:solidFill>
                  <a:srgbClr val="104871"/>
                </a:solidFill>
                <a:latin typeface="Apercu Pro" panose="020B05030506010401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email@email.de</a:t>
            </a:r>
            <a:br>
              <a:rPr lang="de-DE" sz="1600" b="1" dirty="0">
                <a:solidFill>
                  <a:schemeClr val="bg1"/>
                </a:solidFill>
                <a:latin typeface="Apercu Pro" panose="020B0503050601040103" pitchFamily="34" charset="0"/>
              </a:rPr>
            </a:br>
            <a:endParaRPr lang="de-DE" sz="900" b="1" dirty="0">
              <a:solidFill>
                <a:schemeClr val="bg1"/>
              </a:solidFill>
              <a:latin typeface="Apercu Pro" panose="020B0503050601040103" pitchFamily="34" charset="0"/>
            </a:endParaRP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de-DE" sz="900" dirty="0">
                <a:latin typeface="Apercu Pro" panose="020B0503050601040103" pitchFamily="34" charset="0"/>
              </a:rPr>
              <a:t>Fach | Uni/Hochschule</a:t>
            </a:r>
          </a:p>
        </p:txBody>
      </p:sp>
      <p:sp>
        <p:nvSpPr>
          <p:cNvPr id="11" name="Rectangle 40">
            <a:extLst>
              <a:ext uri="{FF2B5EF4-FFF2-40B4-BE49-F238E27FC236}">
                <a16:creationId xmlns:a16="http://schemas.microsoft.com/office/drawing/2014/main" id="{22D2E02E-D459-439C-9A9F-EF353E1BB3C2}"/>
              </a:ext>
            </a:extLst>
          </p:cNvPr>
          <p:cNvSpPr/>
          <p:nvPr/>
        </p:nvSpPr>
        <p:spPr bwMode="gray">
          <a:xfrm>
            <a:off x="9833011" y="5628992"/>
            <a:ext cx="1770903" cy="576064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10487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de-DE" sz="900" dirty="0">
                <a:solidFill>
                  <a:srgbClr val="104871"/>
                </a:solidFill>
                <a:latin typeface="Apercu Pro" panose="020B05030506010401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email@email.de</a:t>
            </a:r>
            <a:br>
              <a:rPr lang="de-DE" sz="1600" b="1" dirty="0">
                <a:solidFill>
                  <a:schemeClr val="bg1"/>
                </a:solidFill>
                <a:latin typeface="Apercu Pro" panose="020B0503050601040103" pitchFamily="34" charset="0"/>
              </a:rPr>
            </a:br>
            <a:endParaRPr lang="de-DE" sz="900" b="1" dirty="0">
              <a:solidFill>
                <a:schemeClr val="bg1"/>
              </a:solidFill>
              <a:latin typeface="Apercu Pro" panose="020B0503050601040103" pitchFamily="34" charset="0"/>
            </a:endParaRP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de-DE" sz="900" dirty="0">
                <a:latin typeface="Apercu Pro" panose="020B0503050601040103" pitchFamily="34" charset="0"/>
              </a:rPr>
              <a:t>Fach | Uni/Hochschule</a:t>
            </a: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29C6DE92-3832-4BC7-9852-389AC9227638}"/>
              </a:ext>
            </a:extLst>
          </p:cNvPr>
          <p:cNvSpPr txBox="1">
            <a:spLocks/>
          </p:cNvSpPr>
          <p:nvPr/>
        </p:nvSpPr>
        <p:spPr>
          <a:xfrm>
            <a:off x="514373" y="4031438"/>
            <a:ext cx="1925608" cy="1597554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[Was bringt dieses Teammitglied speziell für eure Lösung mit?]</a:t>
            </a: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4A0A5B14-3575-4367-8D35-FA0458252F8D}"/>
              </a:ext>
            </a:extLst>
          </p:cNvPr>
          <p:cNvSpPr txBox="1">
            <a:spLocks/>
          </p:cNvSpPr>
          <p:nvPr/>
        </p:nvSpPr>
        <p:spPr>
          <a:xfrm>
            <a:off x="514373" y="3723660"/>
            <a:ext cx="192560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[Name]</a:t>
            </a:r>
            <a:endParaRPr kumimoji="0" lang="de-DE" sz="1400" b="1" i="0" u="none" strike="noStrike" kern="1200" cap="none" spc="0" normalizeH="0" baseline="30000" noProof="0" dirty="0">
              <a:ln>
                <a:noFill/>
              </a:ln>
              <a:solidFill>
                <a:srgbClr val="104871"/>
              </a:solidFill>
              <a:effectLst/>
              <a:uLnTx/>
              <a:uFillTx/>
              <a:latin typeface="Apercu Pro" panose="020B05030506010401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F2D8ED0F-8179-4CA5-A415-3729E5E89324}"/>
              </a:ext>
            </a:extLst>
          </p:cNvPr>
          <p:cNvSpPr txBox="1">
            <a:spLocks/>
          </p:cNvSpPr>
          <p:nvPr/>
        </p:nvSpPr>
        <p:spPr>
          <a:xfrm>
            <a:off x="2833749" y="4031438"/>
            <a:ext cx="1925608" cy="1597554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[Was bringt dieses Teammitglied speziell für eure Lösung mit?]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93147558-DAEE-4354-9435-BDCD08BDDB40}"/>
              </a:ext>
            </a:extLst>
          </p:cNvPr>
          <p:cNvSpPr txBox="1">
            <a:spLocks/>
          </p:cNvSpPr>
          <p:nvPr/>
        </p:nvSpPr>
        <p:spPr>
          <a:xfrm>
            <a:off x="2833749" y="3723660"/>
            <a:ext cx="192560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[Name]</a:t>
            </a:r>
            <a:endParaRPr kumimoji="0" lang="de-DE" sz="1400" b="1" i="0" u="none" strike="noStrike" kern="1200" cap="none" spc="0" normalizeH="0" baseline="30000" noProof="0" dirty="0">
              <a:ln>
                <a:noFill/>
              </a:ln>
              <a:solidFill>
                <a:srgbClr val="104871"/>
              </a:solidFill>
              <a:effectLst/>
              <a:uLnTx/>
              <a:uFillTx/>
              <a:latin typeface="Apercu Pro" panose="020B05030506010401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C466678A-EF15-4861-8093-4BA1E1F4211B}"/>
              </a:ext>
            </a:extLst>
          </p:cNvPr>
          <p:cNvSpPr txBox="1">
            <a:spLocks/>
          </p:cNvSpPr>
          <p:nvPr/>
        </p:nvSpPr>
        <p:spPr>
          <a:xfrm>
            <a:off x="5157201" y="4031438"/>
            <a:ext cx="1925608" cy="1597554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[Was bringt dieses Teammitglied speziell für eure Lösung mit?]</a:t>
            </a:r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81FCB109-E622-4C02-BF5F-A9AEFA7551F8}"/>
              </a:ext>
            </a:extLst>
          </p:cNvPr>
          <p:cNvSpPr txBox="1">
            <a:spLocks/>
          </p:cNvSpPr>
          <p:nvPr/>
        </p:nvSpPr>
        <p:spPr>
          <a:xfrm>
            <a:off x="5157201" y="3723660"/>
            <a:ext cx="192560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[Name]</a:t>
            </a:r>
            <a:endParaRPr kumimoji="0" lang="de-DE" sz="1400" b="1" i="0" u="none" strike="noStrike" kern="1200" cap="none" spc="0" normalizeH="0" baseline="30000" noProof="0" dirty="0">
              <a:ln>
                <a:noFill/>
              </a:ln>
              <a:solidFill>
                <a:srgbClr val="104871"/>
              </a:solidFill>
              <a:effectLst/>
              <a:uLnTx/>
              <a:uFillTx/>
              <a:latin typeface="Apercu Pro" panose="020B05030506010401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289AD160-D165-4E84-A195-5DC27271DB92}"/>
              </a:ext>
            </a:extLst>
          </p:cNvPr>
          <p:cNvSpPr txBox="1">
            <a:spLocks/>
          </p:cNvSpPr>
          <p:nvPr/>
        </p:nvSpPr>
        <p:spPr>
          <a:xfrm>
            <a:off x="7474419" y="4031438"/>
            <a:ext cx="1925608" cy="1597554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[Was bringt dieses Teammitglied speziell für eure Lösung mit?]</a:t>
            </a: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7C2A1F6E-429F-4A0F-9E9E-516E572282DB}"/>
              </a:ext>
            </a:extLst>
          </p:cNvPr>
          <p:cNvSpPr txBox="1">
            <a:spLocks/>
          </p:cNvSpPr>
          <p:nvPr/>
        </p:nvSpPr>
        <p:spPr>
          <a:xfrm>
            <a:off x="7474419" y="3723660"/>
            <a:ext cx="192560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[Name]</a:t>
            </a:r>
            <a:endParaRPr kumimoji="0" lang="de-DE" sz="1400" b="1" i="0" u="none" strike="noStrike" kern="1200" cap="none" spc="0" normalizeH="0" baseline="30000" noProof="0" dirty="0">
              <a:ln>
                <a:noFill/>
              </a:ln>
              <a:solidFill>
                <a:srgbClr val="104871"/>
              </a:solidFill>
              <a:effectLst/>
              <a:uLnTx/>
              <a:uFillTx/>
              <a:latin typeface="Apercu Pro" panose="020B05030506010401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id="{DBFDCC06-3564-490C-BC83-FFC5B3F3D5C9}"/>
              </a:ext>
            </a:extLst>
          </p:cNvPr>
          <p:cNvSpPr txBox="1">
            <a:spLocks/>
          </p:cNvSpPr>
          <p:nvPr/>
        </p:nvSpPr>
        <p:spPr>
          <a:xfrm>
            <a:off x="9781227" y="4031438"/>
            <a:ext cx="1894835" cy="1597554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[Was bringt dieses Teammitglied speziell für eure Lösung mit?]</a:t>
            </a:r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741E38E7-86D3-4C53-A7F6-D9F2A33D88ED}"/>
              </a:ext>
            </a:extLst>
          </p:cNvPr>
          <p:cNvSpPr txBox="1">
            <a:spLocks/>
          </p:cNvSpPr>
          <p:nvPr/>
        </p:nvSpPr>
        <p:spPr>
          <a:xfrm>
            <a:off x="9781227" y="3723660"/>
            <a:ext cx="189483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104871"/>
                </a:solidFill>
                <a:effectLst/>
                <a:uLnTx/>
                <a:uFillTx/>
                <a:latin typeface="Apercu Pro" panose="020B05030506010401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[Name]</a:t>
            </a:r>
            <a:endParaRPr kumimoji="0" lang="de-DE" sz="1400" b="1" i="0" u="none" strike="noStrike" kern="1200" cap="none" spc="0" normalizeH="0" baseline="30000" noProof="0" dirty="0">
              <a:ln>
                <a:noFill/>
              </a:ln>
              <a:solidFill>
                <a:srgbClr val="104871"/>
              </a:solidFill>
              <a:effectLst/>
              <a:uLnTx/>
              <a:uFillTx/>
              <a:latin typeface="Apercu Pro" panose="020B05030506010401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platzhalter 46">
            <a:extLst>
              <a:ext uri="{FF2B5EF4-FFF2-40B4-BE49-F238E27FC236}">
                <a16:creationId xmlns:a16="http://schemas.microsoft.com/office/drawing/2014/main" id="{74A53B62-74D1-4B0F-B6D2-D41BDBB94344}"/>
              </a:ext>
            </a:extLst>
          </p:cNvPr>
          <p:cNvSpPr txBox="1">
            <a:spLocks/>
          </p:cNvSpPr>
          <p:nvPr/>
        </p:nvSpPr>
        <p:spPr>
          <a:xfrm>
            <a:off x="2479986" y="713933"/>
            <a:ext cx="9381445" cy="405146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271463" algn="l"/>
              </a:tabLst>
              <a:defRPr/>
            </a:pPr>
            <a:r>
              <a:rPr lang="de-DE" sz="2000" dirty="0">
                <a:latin typeface="Calibri"/>
              </a:rPr>
              <a:t>[Teamname]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de-DE" dirty="0"/>
          </a:p>
        </p:txBody>
      </p:sp>
      <p:pic>
        <p:nvPicPr>
          <p:cNvPr id="31" name="Grafik 30" descr="Ein Bild, das Person, Menschliches Gesicht, Lächeln, Lippe enthält.&#10;&#10;Automatisch generierte Beschreibung">
            <a:extLst>
              <a:ext uri="{FF2B5EF4-FFF2-40B4-BE49-F238E27FC236}">
                <a16:creationId xmlns:a16="http://schemas.microsoft.com/office/drawing/2014/main" id="{4FE8C67C-681B-C344-B15C-C610BB862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53" y="1901594"/>
            <a:ext cx="1908356" cy="1671868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E71B4E12-CC62-8B78-6F7B-50616F0C3F09}"/>
              </a:ext>
            </a:extLst>
          </p:cNvPr>
          <p:cNvGrpSpPr/>
          <p:nvPr/>
        </p:nvGrpSpPr>
        <p:grpSpPr>
          <a:xfrm>
            <a:off x="522999" y="1909745"/>
            <a:ext cx="1916982" cy="1663718"/>
            <a:chOff x="522999" y="1909745"/>
            <a:chExt cx="1916982" cy="1663718"/>
          </a:xfrm>
        </p:grpSpPr>
        <p:pic>
          <p:nvPicPr>
            <p:cNvPr id="27" name="Grafik 26" descr="Ein Bild, das Menschliches Gesicht, Person, Augenbraue, Porträt enthält.&#10;&#10;Automatisch generierte Beschreibung">
              <a:extLst>
                <a:ext uri="{FF2B5EF4-FFF2-40B4-BE49-F238E27FC236}">
                  <a16:creationId xmlns:a16="http://schemas.microsoft.com/office/drawing/2014/main" id="{D2F5D138-CCCC-AD5B-771D-CF49EB33F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99" y="1909746"/>
              <a:ext cx="1916982" cy="1663717"/>
            </a:xfrm>
            <a:prstGeom prst="rect">
              <a:avLst/>
            </a:prstGeom>
          </p:spPr>
        </p:pic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308D741E-198B-F975-085C-3C4AA4C2F959}"/>
                </a:ext>
              </a:extLst>
            </p:cNvPr>
            <p:cNvSpPr/>
            <p:nvPr/>
          </p:nvSpPr>
          <p:spPr>
            <a:xfrm>
              <a:off x="522999" y="1909745"/>
              <a:ext cx="1908384" cy="1663717"/>
            </a:xfrm>
            <a:prstGeom prst="rect">
              <a:avLst/>
            </a:prstGeom>
            <a:solidFill>
              <a:srgbClr val="104871">
                <a:alpha val="50196"/>
              </a:srgbClr>
            </a:solidFill>
            <a:ln>
              <a:solidFill>
                <a:srgbClr val="C55A1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0607ACE-394E-0132-0B8C-1C5F302FA6C8}"/>
              </a:ext>
            </a:extLst>
          </p:cNvPr>
          <p:cNvGrpSpPr/>
          <p:nvPr/>
        </p:nvGrpSpPr>
        <p:grpSpPr>
          <a:xfrm>
            <a:off x="2850568" y="1909745"/>
            <a:ext cx="1908385" cy="1663717"/>
            <a:chOff x="2847864" y="1909745"/>
            <a:chExt cx="1910108" cy="1663717"/>
          </a:xfrm>
        </p:grpSpPr>
        <p:pic>
          <p:nvPicPr>
            <p:cNvPr id="29" name="Grafik 28" descr="Ein Bild, das Menschliches Gesicht, Person, Lächeln, Haut enthält.&#10;&#10;Automatisch generierte Beschreibung">
              <a:extLst>
                <a:ext uri="{FF2B5EF4-FFF2-40B4-BE49-F238E27FC236}">
                  <a16:creationId xmlns:a16="http://schemas.microsoft.com/office/drawing/2014/main" id="{BFF67C32-4AB7-E9D1-E516-6A8B03A86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864" y="1909745"/>
              <a:ext cx="1910108" cy="1663717"/>
            </a:xfrm>
            <a:prstGeom prst="rect">
              <a:avLst/>
            </a:prstGeom>
          </p:spPr>
        </p:pic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F59AE926-8C71-D172-700E-E4388BA6992C}"/>
                </a:ext>
              </a:extLst>
            </p:cNvPr>
            <p:cNvSpPr/>
            <p:nvPr/>
          </p:nvSpPr>
          <p:spPr>
            <a:xfrm>
              <a:off x="2856470" y="1909745"/>
              <a:ext cx="1897568" cy="1663717"/>
            </a:xfrm>
            <a:prstGeom prst="rect">
              <a:avLst/>
            </a:prstGeom>
            <a:solidFill>
              <a:srgbClr val="104871">
                <a:alpha val="50196"/>
              </a:srgbClr>
            </a:solidFill>
            <a:ln>
              <a:solidFill>
                <a:srgbClr val="C55A1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3CB93380-9B41-350E-D74E-D2ECC0EA4A28}"/>
              </a:ext>
            </a:extLst>
          </p:cNvPr>
          <p:cNvSpPr/>
          <p:nvPr/>
        </p:nvSpPr>
        <p:spPr>
          <a:xfrm>
            <a:off x="5178395" y="1901593"/>
            <a:ext cx="1895856" cy="1675857"/>
          </a:xfrm>
          <a:prstGeom prst="rect">
            <a:avLst/>
          </a:prstGeom>
          <a:solidFill>
            <a:srgbClr val="104871">
              <a:alpha val="50196"/>
            </a:srgbClr>
          </a:solidFill>
          <a:ln>
            <a:solidFill>
              <a:srgbClr val="C55A11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567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64BB86B-EB4E-4C94-816F-941118F3D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54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94D25A2-4083-4E26-BF8A-4105D11728B6}"/>
              </a:ext>
            </a:extLst>
          </p:cNvPr>
          <p:cNvSpPr txBox="1">
            <a:spLocks/>
          </p:cNvSpPr>
          <p:nvPr/>
        </p:nvSpPr>
        <p:spPr>
          <a:xfrm>
            <a:off x="4773477" y="2632798"/>
            <a:ext cx="6701051" cy="1592403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rgbClr val="003162"/>
                </a:solidFill>
                <a:latin typeface="Apercu Pro" panose="020B0503050601040103" pitchFamily="34" charset="0"/>
              </a:rPr>
              <a:t>Weiterführende Informationen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091BE69-4A84-48A9-BD60-DFA0DCF3BC5C}"/>
              </a:ext>
            </a:extLst>
          </p:cNvPr>
          <p:cNvSpPr txBox="1">
            <a:spLocks/>
          </p:cNvSpPr>
          <p:nvPr/>
        </p:nvSpPr>
        <p:spPr>
          <a:xfrm>
            <a:off x="4773477" y="3360930"/>
            <a:ext cx="6701051" cy="1566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i="1" dirty="0">
                <a:solidFill>
                  <a:srgbClr val="007BB0"/>
                </a:solidFill>
                <a:latin typeface="Apercu Pro" panose="020B0503050601040103" pitchFamily="34" charset="0"/>
              </a:rPr>
              <a:t>[Beschreibt kurz den Inhalt der nachfolgenden </a:t>
            </a:r>
            <a:r>
              <a:rPr lang="de-DE" sz="1600" i="1" dirty="0" err="1">
                <a:solidFill>
                  <a:srgbClr val="007BB0"/>
                </a:solidFill>
                <a:latin typeface="Apercu Pro" panose="020B0503050601040103" pitchFamily="34" charset="0"/>
              </a:rPr>
              <a:t>Slides</a:t>
            </a:r>
            <a:r>
              <a:rPr lang="de-DE" sz="1600" i="1" dirty="0">
                <a:solidFill>
                  <a:srgbClr val="007BB0"/>
                </a:solidFill>
                <a:latin typeface="Apercu Pro" panose="020B0503050601040103" pitchFamily="34" charset="0"/>
              </a:rPr>
              <a:t>]. </a:t>
            </a:r>
            <a:endParaRPr lang="de-DE" sz="1600" dirty="0">
              <a:solidFill>
                <a:srgbClr val="007BB0"/>
              </a:solidFill>
              <a:latin typeface="Apercu Pro" panose="020B0503050601040103" pitchFamily="34" charset="0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1834AB58-0CD0-1970-7444-71118F567390}"/>
              </a:ext>
            </a:extLst>
          </p:cNvPr>
          <p:cNvSpPr/>
          <p:nvPr/>
        </p:nvSpPr>
        <p:spPr>
          <a:xfrm>
            <a:off x="170873" y="6599154"/>
            <a:ext cx="11850254" cy="203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  <a:buFont typeface="Wingdings 2" pitchFamily="18" charset="2"/>
            </a:pPr>
            <a:r>
              <a:rPr lang="de-DE" sz="1400" b="1" dirty="0">
                <a:solidFill>
                  <a:schemeClr val="tx1"/>
                </a:solidFill>
                <a:cs typeface="Calibri"/>
              </a:rPr>
              <a:t>Hinweis: Extra-Folie für eure Einreichung; wenn nicht benötigt; rauslöschen</a:t>
            </a:r>
          </a:p>
        </p:txBody>
      </p:sp>
    </p:spTree>
    <p:extLst>
      <p:ext uri="{BB962C8B-B14F-4D97-AF65-F5344CB8AC3E}">
        <p14:creationId xmlns:p14="http://schemas.microsoft.com/office/powerpoint/2010/main" val="241826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19" ma:contentTypeDescription="Ein neues Dokument erstellen." ma:contentTypeScope="" ma:versionID="304ac694c385881d2353ce7d8828d5c8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2e0b8d78c528447e5efeac74351c407f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BLU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BLUB" ma:index="25" nillable="true" ma:displayName="BLUB" ma:default="Choice 1" ma:format="Dropdown" ma:internalName="BLUB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3041a0-5882-43a7-a09d-61ebda83141c">
      <UserInfo>
        <DisplayName/>
        <AccountId xsi:nil="true"/>
        <AccountType/>
      </UserInfo>
    </SharedWithUsers>
    <MediaLengthInSeconds xmlns="be24c730-79ca-4eb5-9fee-26c6c4fc7260" xsi:nil="true"/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  <BLUB xmlns="be24c730-79ca-4eb5-9fee-26c6c4fc7260">Choice 1</BLUB>
  </documentManagement>
</p:properties>
</file>

<file path=customXml/itemProps1.xml><?xml version="1.0" encoding="utf-8"?>
<ds:datastoreItem xmlns:ds="http://schemas.openxmlformats.org/officeDocument/2006/customXml" ds:itemID="{42C5DFAD-FD36-4C2B-B158-FD5502928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4c730-79ca-4eb5-9fee-26c6c4fc7260"/>
    <ds:schemaRef ds:uri="a13041a0-5882-43a7-a09d-61ebda831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297AE2-E3E9-4037-9354-BEC1746B5B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6DA32C-2857-4854-93CA-A03D2CD5D27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a13041a0-5882-43a7-a09d-61ebda83141c"/>
    <ds:schemaRef ds:uri="be24c730-79ca-4eb5-9fee-26c6c4fc726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Breitbild</PresentationFormat>
  <Paragraphs>53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Apercu Pro</vt:lpstr>
      <vt:lpstr>Arial</vt:lpstr>
      <vt:lpstr>Calibri</vt:lpstr>
      <vt:lpstr>Calibri Light</vt:lpstr>
      <vt:lpstr>Segoe UI</vt:lpstr>
      <vt:lpstr>Verdana</vt:lpstr>
      <vt:lpstr>Wingdings</vt:lpstr>
      <vt:lpstr>Wingdings 2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Nico Sedovnik</cp:lastModifiedBy>
  <cp:revision>35</cp:revision>
  <dcterms:created xsi:type="dcterms:W3CDTF">2021-02-09T10:31:48Z</dcterms:created>
  <dcterms:modified xsi:type="dcterms:W3CDTF">2024-06-18T08:52:52Z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