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4"/>
    <p:sldMasterId id="2147483885" r:id="rId5"/>
  </p:sldMasterIdLst>
  <p:notesMasterIdLst>
    <p:notesMasterId r:id="rId16"/>
  </p:notesMasterIdLst>
  <p:handoutMasterIdLst>
    <p:handoutMasterId r:id="rId17"/>
  </p:handoutMasterIdLst>
  <p:sldIdLst>
    <p:sldId id="294" r:id="rId6"/>
    <p:sldId id="295" r:id="rId7"/>
    <p:sldId id="296" r:id="rId8"/>
    <p:sldId id="297" r:id="rId9"/>
    <p:sldId id="298" r:id="rId10"/>
    <p:sldId id="300" r:id="rId11"/>
    <p:sldId id="301" r:id="rId12"/>
    <p:sldId id="302" r:id="rId13"/>
    <p:sldId id="303" r:id="rId14"/>
    <p:sldId id="304" r:id="rId15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11" userDrawn="1">
          <p15:clr>
            <a:srgbClr val="A4A3A4"/>
          </p15:clr>
        </p15:guide>
        <p15:guide id="2" pos="4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ABDC83C-BE9E-DE3B-DCE7-4AC3D8FA3B54}" name="Josephine Hoffheinz" initials="JH" userId="S::josephine.hoffheinz@ekipa.de::e0f5c9e3-43ea-4b53-8ebb-53a75749d87d" providerId="AD"/>
  <p188:author id="{044A4280-E3AE-A440-0DB4-F0B21F1EE427}" name="Nico Heby" initials="NH" userId="S::nico@ekipa.de::c88c6920-9e16-4a7e-acac-31863610828a" providerId="AD"/>
  <p188:author id="{65D8A8FA-79AF-5787-AB57-AF145ECF8B18}" name="Lidia Welldeabzghi" initials="LW" userId="S::lidia.welldeabzghi@ekipa.de::6657851c-35d9-4326-b5bf-045b30d4ae05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ico Heby" initials="NH" lastIdx="33" clrIdx="0">
    <p:extLst>
      <p:ext uri="{19B8F6BF-5375-455C-9EA6-DF929625EA0E}">
        <p15:presenceInfo xmlns:p15="http://schemas.microsoft.com/office/powerpoint/2012/main" userId="Nico Heby" providerId="None"/>
      </p:ext>
    </p:extLst>
  </p:cmAuthor>
  <p:cmAuthor id="2" name="Justin Gemeri" initials="JG" lastIdx="11" clrIdx="1">
    <p:extLst>
      <p:ext uri="{19B8F6BF-5375-455C-9EA6-DF929625EA0E}">
        <p15:presenceInfo xmlns:p15="http://schemas.microsoft.com/office/powerpoint/2012/main" userId="Justin Gemeri" providerId="None"/>
      </p:ext>
    </p:extLst>
  </p:cmAuthor>
  <p:cmAuthor id="3" name="Robin Rhiel" initials="RR" lastIdx="1" clrIdx="2">
    <p:extLst>
      <p:ext uri="{19B8F6BF-5375-455C-9EA6-DF929625EA0E}">
        <p15:presenceInfo xmlns:p15="http://schemas.microsoft.com/office/powerpoint/2012/main" userId="Robin Rhiel" providerId="None"/>
      </p:ext>
    </p:extLst>
  </p:cmAuthor>
  <p:cmAuthor id="4" name="Sashia Niemeyer" initials="SN" lastIdx="6" clrIdx="3">
    <p:extLst>
      <p:ext uri="{19B8F6BF-5375-455C-9EA6-DF929625EA0E}">
        <p15:presenceInfo xmlns:p15="http://schemas.microsoft.com/office/powerpoint/2012/main" userId="Sashia Niemey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497A"/>
    <a:srgbClr val="246873"/>
    <a:srgbClr val="001751"/>
    <a:srgbClr val="005284"/>
    <a:srgbClr val="B97F8F"/>
    <a:srgbClr val="4F4F4F"/>
    <a:srgbClr val="017CC1"/>
    <a:srgbClr val="000000"/>
    <a:srgbClr val="F49A23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96CA8E7-820F-DE43-B656-67C7DAB65D66}" v="8" dt="2023-10-05T09:50:06.2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 autoAdjust="0"/>
    <p:restoredTop sz="94694"/>
  </p:normalViewPr>
  <p:slideViewPr>
    <p:cSldViewPr snapToGrid="0">
      <p:cViewPr varScale="1">
        <p:scale>
          <a:sx n="91" d="100"/>
          <a:sy n="91" d="100"/>
        </p:scale>
        <p:origin x="3432" y="184"/>
      </p:cViewPr>
      <p:guideLst>
        <p:guide orient="horz" pos="4211"/>
        <p:guide pos="43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3480" y="485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microsoft.com/office/2015/10/relationships/revisionInfo" Target="revisionInfo.xml"/><Relationship Id="rId10" Type="http://schemas.openxmlformats.org/officeDocument/2006/relationships/slide" Target="slides/slide5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>
            <a:extLst>
              <a:ext uri="{FF2B5EF4-FFF2-40B4-BE49-F238E27FC236}">
                <a16:creationId xmlns:a16="http://schemas.microsoft.com/office/drawing/2014/main" id="{A9692088-6A06-4AE1-BA25-2F7999B05D6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ED2B881-AC31-4914-8225-6C2CB763506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58C43C-A5B3-40C8-BE1C-4F42044117BF}" type="datetimeFigureOut">
              <a:rPr lang="de-DE" smtClean="0"/>
              <a:t>05.10.23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01A1109-1521-40E4-8BC8-0986BD533EC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182D0A50-2432-46E4-9C5E-4B48B45F78F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BFE0D-32FA-4908-8444-0A97090D9D7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47816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D93893-BC2E-4FE2-866B-40B72D1FBAB0}" type="datetimeFigureOut">
              <a:rPr lang="de-DE" smtClean="0"/>
              <a:t>05.10.23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7A652-34C5-4E86-9D64-B9C94CF5DE4C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39409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Shape 4">
            <a:extLst>
              <a:ext uri="{FF2B5EF4-FFF2-40B4-BE49-F238E27FC236}">
                <a16:creationId xmlns:a16="http://schemas.microsoft.com/office/drawing/2014/main" id="{1131BA31-8C8C-41AC-B30C-D3A0015254F5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2763818" y="4523130"/>
            <a:ext cx="167288" cy="396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2" name="AutoShape 6">
            <a:extLst>
              <a:ext uri="{FF2B5EF4-FFF2-40B4-BE49-F238E27FC236}">
                <a16:creationId xmlns:a16="http://schemas.microsoft.com/office/drawing/2014/main" id="{B9417A91-9FD5-4F78-8D82-33763CEC8A8E}"/>
              </a:ext>
            </a:extLst>
          </p:cNvPr>
          <p:cNvSpPr>
            <a:spLocks noChangeAspect="1" noChangeArrowheads="1"/>
          </p:cNvSpPr>
          <p:nvPr userDrawn="1"/>
        </p:nvSpPr>
        <p:spPr bwMode="auto">
          <a:xfrm>
            <a:off x="3343275" y="4368800"/>
            <a:ext cx="171450" cy="40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sp>
        <p:nvSpPr>
          <p:cNvPr id="15" name="Textfeld 14">
            <a:extLst>
              <a:ext uri="{FF2B5EF4-FFF2-40B4-BE49-F238E27FC236}">
                <a16:creationId xmlns:a16="http://schemas.microsoft.com/office/drawing/2014/main" id="{065937B7-1DAB-C64F-B5CF-696F5FAC9DCC}"/>
              </a:ext>
            </a:extLst>
          </p:cNvPr>
          <p:cNvSpPr txBox="1"/>
          <p:nvPr userDrawn="1"/>
        </p:nvSpPr>
        <p:spPr>
          <a:xfrm>
            <a:off x="424817" y="1134222"/>
            <a:ext cx="60083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1" i="0" spc="40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AFAA432-2022-FDAF-A389-D83CB9160C3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52" t="9031" r="152" b="22834"/>
          <a:stretch/>
        </p:blipFill>
        <p:spPr>
          <a:xfrm>
            <a:off x="-10418" y="2110975"/>
            <a:ext cx="6868418" cy="2634522"/>
          </a:xfrm>
          <a:prstGeom prst="rect">
            <a:avLst/>
          </a:prstGeom>
        </p:spPr>
      </p:pic>
      <p:sp>
        <p:nvSpPr>
          <p:cNvPr id="2" name="Abgerundetes Rechteck 12">
            <a:extLst>
              <a:ext uri="{FF2B5EF4-FFF2-40B4-BE49-F238E27FC236}">
                <a16:creationId xmlns:a16="http://schemas.microsoft.com/office/drawing/2014/main" id="{873C012A-8A16-BCE0-D382-E7A9C5467470}"/>
              </a:ext>
            </a:extLst>
          </p:cNvPr>
          <p:cNvSpPr/>
          <p:nvPr userDrawn="1"/>
        </p:nvSpPr>
        <p:spPr>
          <a:xfrm>
            <a:off x="268661" y="6644185"/>
            <a:ext cx="5084656" cy="33659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solidFill>
                <a:schemeClr val="tx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4" name="Abgerundetes Rechteck 1">
            <a:extLst>
              <a:ext uri="{FF2B5EF4-FFF2-40B4-BE49-F238E27FC236}">
                <a16:creationId xmlns:a16="http://schemas.microsoft.com/office/drawing/2014/main" id="{59A90496-D092-AC11-E031-1B9703CC4C30}"/>
              </a:ext>
            </a:extLst>
          </p:cNvPr>
          <p:cNvSpPr/>
          <p:nvPr userDrawn="1"/>
        </p:nvSpPr>
        <p:spPr>
          <a:xfrm>
            <a:off x="261121" y="6153263"/>
            <a:ext cx="5092195" cy="33659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4">
            <a:extLst>
              <a:ext uri="{FF2B5EF4-FFF2-40B4-BE49-F238E27FC236}">
                <a16:creationId xmlns:a16="http://schemas.microsoft.com/office/drawing/2014/main" id="{C44C9107-2680-8B85-1C76-2977EE90E129}"/>
              </a:ext>
            </a:extLst>
          </p:cNvPr>
          <p:cNvCxnSpPr>
            <a:cxnSpLocks/>
          </p:cNvCxnSpPr>
          <p:nvPr userDrawn="1"/>
        </p:nvCxnSpPr>
        <p:spPr>
          <a:xfrm>
            <a:off x="-10418" y="5972251"/>
            <a:ext cx="5363734" cy="0"/>
          </a:xfrm>
          <a:prstGeom prst="line">
            <a:avLst/>
          </a:prstGeom>
          <a:ln>
            <a:solidFill>
              <a:schemeClr val="accent3">
                <a:lumMod val="75000"/>
              </a:schemeClr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" name="Textplatzhalter 6">
            <a:extLst>
              <a:ext uri="{FF2B5EF4-FFF2-40B4-BE49-F238E27FC236}">
                <a16:creationId xmlns:a16="http://schemas.microsoft.com/office/drawing/2014/main" id="{A82248BD-85C2-E9C8-B67D-C9BAE63A2DB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3148" y="6153263"/>
            <a:ext cx="4990168" cy="336592"/>
          </a:xfrm>
        </p:spPr>
        <p:txBody>
          <a:bodyPr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Team Name </a:t>
            </a:r>
          </a:p>
        </p:txBody>
      </p:sp>
      <p:sp>
        <p:nvSpPr>
          <p:cNvPr id="8" name="Textplatzhalter 6">
            <a:extLst>
              <a:ext uri="{FF2B5EF4-FFF2-40B4-BE49-F238E27FC236}">
                <a16:creationId xmlns:a16="http://schemas.microsoft.com/office/drawing/2014/main" id="{55519E99-B373-5389-579A-A8AA4D533737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3148" y="6644185"/>
            <a:ext cx="4990168" cy="336592"/>
          </a:xfrm>
        </p:spPr>
        <p:txBody>
          <a:bodyPr>
            <a:no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Titel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your</a:t>
            </a:r>
            <a:r>
              <a:rPr lang="de-DE" dirty="0"/>
              <a:t> </a:t>
            </a:r>
            <a:r>
              <a:rPr lang="de-DE" dirty="0" err="1"/>
              <a:t>idea</a:t>
            </a:r>
            <a:endParaRPr lang="de-DE" dirty="0"/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1AE7132A-72EA-B037-178C-02C492A1615E}"/>
              </a:ext>
            </a:extLst>
          </p:cNvPr>
          <p:cNvSpPr txBox="1"/>
          <p:nvPr userDrawn="1"/>
        </p:nvSpPr>
        <p:spPr>
          <a:xfrm>
            <a:off x="424817" y="5296970"/>
            <a:ext cx="60083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sz="3200" b="0" i="0" spc="400" dirty="0">
                <a:solidFill>
                  <a:schemeClr val="accent5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YOUR APPROACH</a:t>
            </a:r>
          </a:p>
        </p:txBody>
      </p:sp>
    </p:spTree>
    <p:extLst>
      <p:ext uri="{BB962C8B-B14F-4D97-AF65-F5344CB8AC3E}">
        <p14:creationId xmlns:p14="http://schemas.microsoft.com/office/powerpoint/2010/main" val="2923938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714021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4481649"/>
            <a:ext cx="5832938" cy="3699296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4462201"/>
            <a:ext cx="5832938" cy="374108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echteck 1">
            <a:extLst>
              <a:ext uri="{FF2B5EF4-FFF2-40B4-BE49-F238E27FC236}">
                <a16:creationId xmlns:a16="http://schemas.microsoft.com/office/drawing/2014/main" id="{D26599BC-E9E6-19A9-D691-6DC8F78CF397}"/>
              </a:ext>
            </a:extLst>
          </p:cNvPr>
          <p:cNvSpPr/>
          <p:nvPr userDrawn="1"/>
        </p:nvSpPr>
        <p:spPr>
          <a:xfrm>
            <a:off x="2053072" y="428565"/>
            <a:ext cx="4290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EKIPA &amp; FUTURE MATERIALS PROGRAM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tell us how you found out about the challenge. </a:t>
            </a:r>
            <a:r>
              <a:rPr lang="en-US" sz="1200" b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Select one from the following options. </a:t>
            </a:r>
          </a:p>
        </p:txBody>
      </p:sp>
      <p:pic>
        <p:nvPicPr>
          <p:cNvPr id="3" name="Grafik 2" descr="Ein Bild, das Text, ClipArt enthält.&#10;&#10;Automatisch generierte Beschreibung">
            <a:extLst>
              <a:ext uri="{FF2B5EF4-FFF2-40B4-BE49-F238E27FC236}">
                <a16:creationId xmlns:a16="http://schemas.microsoft.com/office/drawing/2014/main" id="{61362FC8-24BC-8E35-8305-ADE6CA0814E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3960" y="623191"/>
            <a:ext cx="1311131" cy="337519"/>
          </a:xfrm>
          <a:prstGeom prst="rect">
            <a:avLst/>
          </a:prstGeom>
        </p:spPr>
      </p:pic>
      <p:pic>
        <p:nvPicPr>
          <p:cNvPr id="4" name="Grafik 3">
            <a:extLst>
              <a:ext uri="{FF2B5EF4-FFF2-40B4-BE49-F238E27FC236}">
                <a16:creationId xmlns:a16="http://schemas.microsoft.com/office/drawing/2014/main" id="{4A13D5B8-58EC-4333-6428-EF9A5E72E7C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74" r="14174"/>
          <a:stretch/>
        </p:blipFill>
        <p:spPr>
          <a:xfrm>
            <a:off x="513960" y="253044"/>
            <a:ext cx="1393969" cy="1095216"/>
          </a:xfrm>
          <a:prstGeom prst="roundRect">
            <a:avLst>
              <a:gd name="adj" fmla="val 50000"/>
            </a:avLst>
          </a:prstGeom>
        </p:spPr>
      </p:pic>
      <p:sp>
        <p:nvSpPr>
          <p:cNvPr id="5" name="Rechteck: abgerundete Ecken 4">
            <a:extLst>
              <a:ext uri="{FF2B5EF4-FFF2-40B4-BE49-F238E27FC236}">
                <a16:creationId xmlns:a16="http://schemas.microsoft.com/office/drawing/2014/main" id="{1A34B958-A492-4F36-63E2-213ECBE29855}"/>
              </a:ext>
            </a:extLst>
          </p:cNvPr>
          <p:cNvSpPr/>
          <p:nvPr userDrawn="1"/>
        </p:nvSpPr>
        <p:spPr>
          <a:xfrm>
            <a:off x="595509" y="1912870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7" name="Rechteck: abgerundete Ecken 6">
            <a:extLst>
              <a:ext uri="{FF2B5EF4-FFF2-40B4-BE49-F238E27FC236}">
                <a16:creationId xmlns:a16="http://schemas.microsoft.com/office/drawing/2014/main" id="{F780D8C3-3818-E48B-0429-48FEB8CF2828}"/>
              </a:ext>
            </a:extLst>
          </p:cNvPr>
          <p:cNvSpPr/>
          <p:nvPr userDrawn="1"/>
        </p:nvSpPr>
        <p:spPr>
          <a:xfrm>
            <a:off x="595506" y="2503581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9" name="Rechteck: abgerundete Ecken 8">
            <a:extLst>
              <a:ext uri="{FF2B5EF4-FFF2-40B4-BE49-F238E27FC236}">
                <a16:creationId xmlns:a16="http://schemas.microsoft.com/office/drawing/2014/main" id="{F2902B96-C25E-085A-14C9-BFD225FAC9A5}"/>
              </a:ext>
            </a:extLst>
          </p:cNvPr>
          <p:cNvSpPr/>
          <p:nvPr userDrawn="1"/>
        </p:nvSpPr>
        <p:spPr>
          <a:xfrm>
            <a:off x="595506" y="3084830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" name="Rechteck: abgerundete Ecken 10">
            <a:extLst>
              <a:ext uri="{FF2B5EF4-FFF2-40B4-BE49-F238E27FC236}">
                <a16:creationId xmlns:a16="http://schemas.microsoft.com/office/drawing/2014/main" id="{25234D7D-FCFA-09A3-016C-3AD1E2680B81}"/>
              </a:ext>
            </a:extLst>
          </p:cNvPr>
          <p:cNvSpPr/>
          <p:nvPr userDrawn="1"/>
        </p:nvSpPr>
        <p:spPr>
          <a:xfrm>
            <a:off x="2629515" y="1912870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2" name="Rechteck: abgerundete Ecken 11">
            <a:extLst>
              <a:ext uri="{FF2B5EF4-FFF2-40B4-BE49-F238E27FC236}">
                <a16:creationId xmlns:a16="http://schemas.microsoft.com/office/drawing/2014/main" id="{90419DB1-3666-1516-2D1C-0683A557CBD6}"/>
              </a:ext>
            </a:extLst>
          </p:cNvPr>
          <p:cNvSpPr/>
          <p:nvPr userDrawn="1"/>
        </p:nvSpPr>
        <p:spPr>
          <a:xfrm>
            <a:off x="4663521" y="1912870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3" name="Rechteck: abgerundete Ecken 12">
            <a:extLst>
              <a:ext uri="{FF2B5EF4-FFF2-40B4-BE49-F238E27FC236}">
                <a16:creationId xmlns:a16="http://schemas.microsoft.com/office/drawing/2014/main" id="{D9628546-3164-B049-E391-63974A4E23A2}"/>
              </a:ext>
            </a:extLst>
          </p:cNvPr>
          <p:cNvSpPr/>
          <p:nvPr userDrawn="1"/>
        </p:nvSpPr>
        <p:spPr>
          <a:xfrm>
            <a:off x="595507" y="3675541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4" name="Rechteck: abgerundete Ecken 13">
            <a:extLst>
              <a:ext uri="{FF2B5EF4-FFF2-40B4-BE49-F238E27FC236}">
                <a16:creationId xmlns:a16="http://schemas.microsoft.com/office/drawing/2014/main" id="{1E22EE89-587C-520A-2894-9AC222705034}"/>
              </a:ext>
            </a:extLst>
          </p:cNvPr>
          <p:cNvSpPr/>
          <p:nvPr userDrawn="1"/>
        </p:nvSpPr>
        <p:spPr>
          <a:xfrm>
            <a:off x="2629515" y="2506825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5" name="Rechteck: abgerundete Ecken 14">
            <a:extLst>
              <a:ext uri="{FF2B5EF4-FFF2-40B4-BE49-F238E27FC236}">
                <a16:creationId xmlns:a16="http://schemas.microsoft.com/office/drawing/2014/main" id="{6E53AD45-B8D2-E0AE-CA5A-C6DC11AF79D4}"/>
              </a:ext>
            </a:extLst>
          </p:cNvPr>
          <p:cNvSpPr/>
          <p:nvPr userDrawn="1"/>
        </p:nvSpPr>
        <p:spPr>
          <a:xfrm>
            <a:off x="4663521" y="2503581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6" name="Rechteck: abgerundete Ecken 15">
            <a:extLst>
              <a:ext uri="{FF2B5EF4-FFF2-40B4-BE49-F238E27FC236}">
                <a16:creationId xmlns:a16="http://schemas.microsoft.com/office/drawing/2014/main" id="{6D452DC5-649B-47BE-A54A-5885702B70DA}"/>
              </a:ext>
            </a:extLst>
          </p:cNvPr>
          <p:cNvSpPr/>
          <p:nvPr userDrawn="1"/>
        </p:nvSpPr>
        <p:spPr>
          <a:xfrm>
            <a:off x="2638332" y="3074230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7" name="Rechteck: abgerundete Ecken 16">
            <a:extLst>
              <a:ext uri="{FF2B5EF4-FFF2-40B4-BE49-F238E27FC236}">
                <a16:creationId xmlns:a16="http://schemas.microsoft.com/office/drawing/2014/main" id="{EA4EDCCE-61CC-86DD-B9CD-4C8BA3E56B1E}"/>
              </a:ext>
            </a:extLst>
          </p:cNvPr>
          <p:cNvSpPr/>
          <p:nvPr userDrawn="1"/>
        </p:nvSpPr>
        <p:spPr>
          <a:xfrm>
            <a:off x="4663520" y="3078764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8" name="Rechteck: abgerundete Ecken 17">
            <a:extLst>
              <a:ext uri="{FF2B5EF4-FFF2-40B4-BE49-F238E27FC236}">
                <a16:creationId xmlns:a16="http://schemas.microsoft.com/office/drawing/2014/main" id="{448FCA38-B3BF-631D-7343-4D605DC56BED}"/>
              </a:ext>
            </a:extLst>
          </p:cNvPr>
          <p:cNvSpPr/>
          <p:nvPr userDrawn="1"/>
        </p:nvSpPr>
        <p:spPr>
          <a:xfrm>
            <a:off x="2629515" y="3679176"/>
            <a:ext cx="1680519" cy="264232"/>
          </a:xfrm>
          <a:prstGeom prst="roundRect">
            <a:avLst/>
          </a:prstGeom>
          <a:solidFill>
            <a:srgbClr val="246873"/>
          </a:solidFill>
          <a:ln>
            <a:solidFill>
              <a:srgbClr val="24687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b="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5600BDD8-697C-5B8D-32AB-4F682A1E1FEA}"/>
              </a:ext>
            </a:extLst>
          </p:cNvPr>
          <p:cNvSpPr txBox="1"/>
          <p:nvPr userDrawn="1"/>
        </p:nvSpPr>
        <p:spPr>
          <a:xfrm>
            <a:off x="595503" y="1900102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ekipa Newsletter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6A3121A7-B121-2B08-EAD2-EEFDBB123A7B}"/>
              </a:ext>
            </a:extLst>
          </p:cNvPr>
          <p:cNvSpPr txBox="1"/>
          <p:nvPr userDrawn="1"/>
        </p:nvSpPr>
        <p:spPr>
          <a:xfrm>
            <a:off x="622458" y="2497309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LinkedIn Posting</a:t>
            </a:r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6B59FA1B-F6F9-1624-8CF5-0BEF92A51809}"/>
              </a:ext>
            </a:extLst>
          </p:cNvPr>
          <p:cNvSpPr txBox="1"/>
          <p:nvPr userDrawn="1"/>
        </p:nvSpPr>
        <p:spPr>
          <a:xfrm>
            <a:off x="595504" y="3061171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Instagram</a:t>
            </a:r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D8FC0439-D62E-83FD-CD9D-CBC0FA4D9178}"/>
              </a:ext>
            </a:extLst>
          </p:cNvPr>
          <p:cNvSpPr txBox="1"/>
          <p:nvPr userDrawn="1"/>
        </p:nvSpPr>
        <p:spPr>
          <a:xfrm>
            <a:off x="622459" y="3682222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 friend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A4B18670-9595-9DF2-1121-82E552B7045B}"/>
              </a:ext>
            </a:extLst>
          </p:cNvPr>
          <p:cNvSpPr txBox="1"/>
          <p:nvPr userDrawn="1"/>
        </p:nvSpPr>
        <p:spPr>
          <a:xfrm>
            <a:off x="2629515" y="1910331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ekipa Website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5E21C0ED-C995-C6D9-52F5-AEECB0F24490}"/>
              </a:ext>
            </a:extLst>
          </p:cNvPr>
          <p:cNvSpPr txBox="1"/>
          <p:nvPr userDrawn="1"/>
        </p:nvSpPr>
        <p:spPr>
          <a:xfrm>
            <a:off x="2637412" y="2487167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LinkedIn Message</a:t>
            </a:r>
          </a:p>
        </p:txBody>
      </p:sp>
      <p:sp>
        <p:nvSpPr>
          <p:cNvPr id="25" name="Textfeld 24">
            <a:extLst>
              <a:ext uri="{FF2B5EF4-FFF2-40B4-BE49-F238E27FC236}">
                <a16:creationId xmlns:a16="http://schemas.microsoft.com/office/drawing/2014/main" id="{916DCC6E-C829-3CAC-3FCA-59B05631853A}"/>
              </a:ext>
            </a:extLst>
          </p:cNvPr>
          <p:cNvSpPr txBox="1"/>
          <p:nvPr userDrawn="1"/>
        </p:nvSpPr>
        <p:spPr>
          <a:xfrm>
            <a:off x="2587311" y="3074230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Twitter</a:t>
            </a:r>
          </a:p>
        </p:txBody>
      </p:sp>
      <p:sp>
        <p:nvSpPr>
          <p:cNvPr id="26" name="Textfeld 25">
            <a:extLst>
              <a:ext uri="{FF2B5EF4-FFF2-40B4-BE49-F238E27FC236}">
                <a16:creationId xmlns:a16="http://schemas.microsoft.com/office/drawing/2014/main" id="{39A3D609-98B2-5CD6-5463-9CA15B202E37}"/>
              </a:ext>
            </a:extLst>
          </p:cNvPr>
          <p:cNvSpPr txBox="1"/>
          <p:nvPr userDrawn="1"/>
        </p:nvSpPr>
        <p:spPr>
          <a:xfrm>
            <a:off x="4663518" y="1900103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Mailing</a:t>
            </a:r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8F498108-E6A3-5647-5D8C-FE0ABB348FB4}"/>
              </a:ext>
            </a:extLst>
          </p:cNvPr>
          <p:cNvSpPr txBox="1"/>
          <p:nvPr userDrawn="1"/>
        </p:nvSpPr>
        <p:spPr>
          <a:xfrm>
            <a:off x="4663519" y="2497197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Google Search</a:t>
            </a:r>
          </a:p>
        </p:txBody>
      </p:sp>
      <p:sp>
        <p:nvSpPr>
          <p:cNvPr id="28" name="Textfeld 27">
            <a:extLst>
              <a:ext uri="{FF2B5EF4-FFF2-40B4-BE49-F238E27FC236}">
                <a16:creationId xmlns:a16="http://schemas.microsoft.com/office/drawing/2014/main" id="{32278D17-D2C6-0F02-CDFC-8FB1E4CCF2C7}"/>
              </a:ext>
            </a:extLst>
          </p:cNvPr>
          <p:cNvSpPr txBox="1"/>
          <p:nvPr userDrawn="1"/>
        </p:nvSpPr>
        <p:spPr>
          <a:xfrm>
            <a:off x="4663520" y="3078764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University</a:t>
            </a:r>
          </a:p>
        </p:txBody>
      </p:sp>
      <p:sp>
        <p:nvSpPr>
          <p:cNvPr id="29" name="Textfeld 28">
            <a:extLst>
              <a:ext uri="{FF2B5EF4-FFF2-40B4-BE49-F238E27FC236}">
                <a16:creationId xmlns:a16="http://schemas.microsoft.com/office/drawing/2014/main" id="{5D71F2C3-3214-C6C0-E6A8-69A274B8BCC8}"/>
              </a:ext>
            </a:extLst>
          </p:cNvPr>
          <p:cNvSpPr txBox="1"/>
          <p:nvPr userDrawn="1"/>
        </p:nvSpPr>
        <p:spPr>
          <a:xfrm>
            <a:off x="2587311" y="3675541"/>
            <a:ext cx="1680519" cy="27699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de-DE" sz="1200" dirty="0">
                <a:solidFill>
                  <a:schemeClr val="bg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Other</a:t>
            </a:r>
          </a:p>
        </p:txBody>
      </p:sp>
    </p:spTree>
    <p:extLst>
      <p:ext uri="{BB962C8B-B14F-4D97-AF65-F5344CB8AC3E}">
        <p14:creationId xmlns:p14="http://schemas.microsoft.com/office/powerpoint/2010/main" val="2625503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1944862" y="393667"/>
            <a:ext cx="4665443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INTRODUCTION &amp; MOTIVATION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Introduce yourself 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and your team. Who are you and what are </a:t>
            </a:r>
            <a:b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your skills? What is your </a:t>
            </a: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personal motivation 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 take part in the</a:t>
            </a:r>
            <a:b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challenge? Please feel free to add any additional logos, photos, videos, team pictures or similar. </a:t>
            </a: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310CD11D-924A-4D4C-9837-D76D3FDBBB31}"/>
              </a:ext>
            </a:extLst>
          </p:cNvPr>
          <p:cNvCxnSpPr>
            <a:cxnSpLocks/>
          </p:cNvCxnSpPr>
          <p:nvPr userDrawn="1"/>
        </p:nvCxnSpPr>
        <p:spPr>
          <a:xfrm>
            <a:off x="2015231" y="776711"/>
            <a:ext cx="4331306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757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1812009"/>
            <a:ext cx="5832938" cy="22397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8565"/>
            <a:ext cx="447345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PROBLEM STATEMENT (max 500 characters)</a:t>
            </a:r>
            <a:b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sz="1200" b="1" noProof="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Elaborate on the problem: </a:t>
            </a:r>
            <a:r>
              <a:rPr lang="en-US" sz="12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pain-points of the customer are you addressing with your approach?</a:t>
            </a: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echteck 12">
            <a:extLst>
              <a:ext uri="{FF2B5EF4-FFF2-40B4-BE49-F238E27FC236}">
                <a16:creationId xmlns:a16="http://schemas.microsoft.com/office/drawing/2014/main" id="{BE78DE13-63E2-9E41-3699-165CE6FF35F5}"/>
              </a:ext>
            </a:extLst>
          </p:cNvPr>
          <p:cNvSpPr/>
          <p:nvPr userDrawn="1"/>
        </p:nvSpPr>
        <p:spPr>
          <a:xfrm>
            <a:off x="2053072" y="4335820"/>
            <a:ext cx="429096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ELEVATOR PITCH (max 500 characters)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Bring your solution to the point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! Pitch your concept and showcase how you tackle your defined problem.</a:t>
            </a: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3" name="Gerade Verbindung 5">
            <a:extLst>
              <a:ext uri="{FF2B5EF4-FFF2-40B4-BE49-F238E27FC236}">
                <a16:creationId xmlns:a16="http://schemas.microsoft.com/office/drawing/2014/main" id="{575BF800-64A9-C04D-F508-8C58F9121261}"/>
              </a:ext>
            </a:extLst>
          </p:cNvPr>
          <p:cNvCxnSpPr>
            <a:cxnSpLocks/>
          </p:cNvCxnSpPr>
          <p:nvPr userDrawn="1"/>
        </p:nvCxnSpPr>
        <p:spPr>
          <a:xfrm>
            <a:off x="2124552" y="4683966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platzhalter 46">
            <a:extLst>
              <a:ext uri="{FF2B5EF4-FFF2-40B4-BE49-F238E27FC236}">
                <a16:creationId xmlns:a16="http://schemas.microsoft.com/office/drawing/2014/main" id="{A687FC9B-3C73-599B-BCD4-A017F612303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480" y="5748123"/>
            <a:ext cx="5832938" cy="22397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8272451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248930"/>
            <a:ext cx="5832938" cy="595435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1" y="428565"/>
            <a:ext cx="4377545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DETAILED SOLUTION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This is your time to shine: </a:t>
            </a: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elaborate on your approach</a:t>
            </a:r>
            <a: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. 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Can you please provide a visualization of your proposed solution or, ideally, submit a prototype demonstrating the functionality of your solution?</a:t>
            </a:r>
            <a:endParaRPr lang="en-US" sz="1200" b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5393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1719300"/>
            <a:ext cx="5832938" cy="24176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211901"/>
            <a:ext cx="429096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MANDATORY QUESTION 2 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lvl="0" indent="0">
              <a:buFont typeface="Segoe UI" panose="020B0502040204020203" pitchFamily="34" charset="0"/>
              <a:buNone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l">
              <a:buFont typeface="Arial" panose="020B0604020202020204" pitchFamily="34" charset="0"/>
              <a:buNone/>
            </a:pP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specifically address the following question:</a:t>
            </a:r>
            <a:b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1200" b="0" i="0" dirty="0">
                <a:solidFill>
                  <a:srgbClr val="334155"/>
                </a:solidFill>
                <a:effectLst/>
                <a:latin typeface="Selawik" panose="020B0502040204020203" pitchFamily="34" charset="77"/>
              </a:rPr>
              <a:t>How does your adhesive solution score or rate on the provided requirements, including regulations compliance, performance and durability, compatibility with existing infrastructure, and safety?</a:t>
            </a: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" name="Rechteck 12">
            <a:extLst>
              <a:ext uri="{FF2B5EF4-FFF2-40B4-BE49-F238E27FC236}">
                <a16:creationId xmlns:a16="http://schemas.microsoft.com/office/drawing/2014/main" id="{AE91345C-C5A3-3833-5DCD-72889AF0D7F3}"/>
              </a:ext>
            </a:extLst>
          </p:cNvPr>
          <p:cNvSpPr/>
          <p:nvPr userDrawn="1"/>
        </p:nvSpPr>
        <p:spPr>
          <a:xfrm>
            <a:off x="2124551" y="382450"/>
            <a:ext cx="4290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MANDATORY QUESTION 1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2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egoe UI" panose="020B0502040204020203" pitchFamily="34" charset="0"/>
              <a:buNone/>
              <a:tabLst/>
              <a:defRPr/>
            </a:pP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specifically address the following question:</a:t>
            </a:r>
            <a:b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1200" b="0" i="0" dirty="0">
                <a:solidFill>
                  <a:srgbClr val="334155"/>
                </a:solidFill>
                <a:effectLst/>
                <a:latin typeface="Selawik" panose="020B0502040204020203" pitchFamily="34" charset="77"/>
              </a:rPr>
              <a:t>Which alternative adhesive solution do you suggest?</a:t>
            </a:r>
          </a:p>
          <a:p>
            <a:pPr marL="0" lvl="0" indent="0">
              <a:buFont typeface="Segoe UI" panose="020B0502040204020203" pitchFamily="34" charset="0"/>
              <a:buNone/>
            </a:pPr>
            <a:endParaRPr lang="en-US" sz="1200" b="1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5" name="Gerade Verbindung 5">
            <a:extLst>
              <a:ext uri="{FF2B5EF4-FFF2-40B4-BE49-F238E27FC236}">
                <a16:creationId xmlns:a16="http://schemas.microsoft.com/office/drawing/2014/main" id="{76666BC9-82C9-F320-7BA1-EA920662DDFC}"/>
              </a:ext>
            </a:extLst>
          </p:cNvPr>
          <p:cNvCxnSpPr>
            <a:cxnSpLocks/>
          </p:cNvCxnSpPr>
          <p:nvPr userDrawn="1"/>
        </p:nvCxnSpPr>
        <p:spPr>
          <a:xfrm>
            <a:off x="2124551" y="4593595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platzhalter 46">
            <a:extLst>
              <a:ext uri="{FF2B5EF4-FFF2-40B4-BE49-F238E27FC236}">
                <a16:creationId xmlns:a16="http://schemas.microsoft.com/office/drawing/2014/main" id="{312B3D34-0946-1CB2-CD3C-CA7CE87FF1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102" y="5771035"/>
            <a:ext cx="5832938" cy="24176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580463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1719300"/>
            <a:ext cx="5832938" cy="664798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" name="Rechteck 12">
            <a:extLst>
              <a:ext uri="{FF2B5EF4-FFF2-40B4-BE49-F238E27FC236}">
                <a16:creationId xmlns:a16="http://schemas.microsoft.com/office/drawing/2014/main" id="{AE91345C-C5A3-3833-5DCD-72889AF0D7F3}"/>
              </a:ext>
            </a:extLst>
          </p:cNvPr>
          <p:cNvSpPr/>
          <p:nvPr userDrawn="1"/>
        </p:nvSpPr>
        <p:spPr>
          <a:xfrm>
            <a:off x="2124550" y="382450"/>
            <a:ext cx="4625041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MANDATORY QUESTION 3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2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algn="l">
              <a:buFont typeface="Arial" panose="020B0604020202020204" pitchFamily="34" charset="0"/>
              <a:buNone/>
            </a:pP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Please specifically address the following question:</a:t>
            </a:r>
            <a:br>
              <a:rPr lang="en-US" sz="1200" b="1" dirty="0">
                <a:solidFill>
                  <a:schemeClr val="bg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GB" sz="1200" b="0" i="0" dirty="0">
                <a:solidFill>
                  <a:srgbClr val="334155"/>
                </a:solidFill>
                <a:effectLst/>
                <a:latin typeface="Selawik" panose="020B0502040204020203" pitchFamily="34" charset="77"/>
              </a:rPr>
              <a:t>How did you consider the packaging materials and installation process in your adhesive solution to ensure an implementable and user-friendly approach?</a:t>
            </a:r>
          </a:p>
          <a:p>
            <a:pPr marL="0" lvl="0" indent="0">
              <a:buFont typeface="Segoe UI" panose="020B0502040204020203" pitchFamily="34" charset="0"/>
              <a:buNone/>
            </a:pPr>
            <a:endParaRPr lang="en-US" sz="1200" b="1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286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1719300"/>
            <a:ext cx="5832938" cy="24176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sp>
        <p:nvSpPr>
          <p:cNvPr id="13" name="Rechteck 12">
            <a:extLst>
              <a:ext uri="{FF2B5EF4-FFF2-40B4-BE49-F238E27FC236}">
                <a16:creationId xmlns:a16="http://schemas.microsoft.com/office/drawing/2014/main" id="{9F239F00-7B1E-4DEC-AA92-A70B4E9F6EAC}"/>
              </a:ext>
            </a:extLst>
          </p:cNvPr>
          <p:cNvSpPr/>
          <p:nvPr userDrawn="1"/>
        </p:nvSpPr>
        <p:spPr>
          <a:xfrm>
            <a:off x="2053072" y="4446753"/>
            <a:ext cx="4290968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COLLABORATION PHASE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br>
              <a:rPr lang="en-US" sz="14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2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is </a:t>
            </a:r>
            <a:r>
              <a:rPr lang="en-US" sz="1200" b="1" noProof="0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your vision for a collaboration </a:t>
            </a:r>
            <a:r>
              <a:rPr lang="en-US" sz="12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with your corporate partner? What </a:t>
            </a:r>
            <a:r>
              <a:rPr lang="en-US" sz="1200" b="1" noProof="0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business proposal or partnership</a:t>
            </a:r>
            <a:r>
              <a:rPr lang="en-US" sz="1200" b="0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would you suggest to the challenge provider </a:t>
            </a:r>
            <a:r>
              <a:rPr lang="en-US" sz="1200" b="1" noProof="0" dirty="0">
                <a:solidFill>
                  <a:srgbClr val="FF497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to build a sustainable long-term solution?</a:t>
            </a:r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4" name="Rechteck 12">
            <a:extLst>
              <a:ext uri="{FF2B5EF4-FFF2-40B4-BE49-F238E27FC236}">
                <a16:creationId xmlns:a16="http://schemas.microsoft.com/office/drawing/2014/main" id="{AE91345C-C5A3-3833-5DCD-72889AF0D7F3}"/>
              </a:ext>
            </a:extLst>
          </p:cNvPr>
          <p:cNvSpPr/>
          <p:nvPr userDrawn="1"/>
        </p:nvSpPr>
        <p:spPr>
          <a:xfrm>
            <a:off x="2124551" y="382450"/>
            <a:ext cx="429096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IMPLEMENTATION PLAN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200" b="0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What would an </a:t>
            </a: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optimal implementation</a:t>
            </a:r>
            <a:r>
              <a:rPr lang="en-US" sz="1200" b="0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 </a:t>
            </a:r>
            <a:r>
              <a:rPr lang="en-US" sz="1200" b="0" dirty="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of your concept look like? What are possible hurdles that need to be tackled and next steps in the implementation?</a:t>
            </a:r>
            <a:endParaRPr lang="de-DE" sz="1400" b="1" kern="1200" dirty="0">
              <a:solidFill>
                <a:schemeClr val="tx1"/>
              </a:solidFill>
              <a:latin typeface="Segoe UI" panose="020B0502040204020203" pitchFamily="34" charset="0"/>
              <a:ea typeface="+mn-ea"/>
              <a:cs typeface="Segoe UI" panose="020B0502040204020203" pitchFamily="34" charset="0"/>
            </a:endParaRPr>
          </a:p>
        </p:txBody>
      </p:sp>
      <p:cxnSp>
        <p:nvCxnSpPr>
          <p:cNvPr id="5" name="Gerade Verbindung 5">
            <a:extLst>
              <a:ext uri="{FF2B5EF4-FFF2-40B4-BE49-F238E27FC236}">
                <a16:creationId xmlns:a16="http://schemas.microsoft.com/office/drawing/2014/main" id="{76666BC9-82C9-F320-7BA1-EA920662DDFC}"/>
              </a:ext>
            </a:extLst>
          </p:cNvPr>
          <p:cNvCxnSpPr>
            <a:cxnSpLocks/>
          </p:cNvCxnSpPr>
          <p:nvPr userDrawn="1"/>
        </p:nvCxnSpPr>
        <p:spPr>
          <a:xfrm>
            <a:off x="2124551" y="4828447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9" name="Textplatzhalter 46">
            <a:extLst>
              <a:ext uri="{FF2B5EF4-FFF2-40B4-BE49-F238E27FC236}">
                <a16:creationId xmlns:a16="http://schemas.microsoft.com/office/drawing/2014/main" id="{312B3D34-0946-1CB2-CD3C-CA7CE87FF1C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11102" y="5771035"/>
            <a:ext cx="5832938" cy="241763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513455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tzhalter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: abgerundete Ecken 7">
            <a:extLst>
              <a:ext uri="{FF2B5EF4-FFF2-40B4-BE49-F238E27FC236}">
                <a16:creationId xmlns:a16="http://schemas.microsoft.com/office/drawing/2014/main" id="{6BA3C8C5-A0A2-428F-988A-5BC25CC52955}"/>
              </a:ext>
            </a:extLst>
          </p:cNvPr>
          <p:cNvSpPr/>
          <p:nvPr userDrawn="1"/>
        </p:nvSpPr>
        <p:spPr>
          <a:xfrm>
            <a:off x="511102" y="2529633"/>
            <a:ext cx="5832938" cy="5651312"/>
          </a:xfrm>
          <a:prstGeom prst="roundRect">
            <a:avLst>
              <a:gd name="adj" fmla="val 1229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0" name="Textplatzhalter 46">
            <a:extLst>
              <a:ext uri="{FF2B5EF4-FFF2-40B4-BE49-F238E27FC236}">
                <a16:creationId xmlns:a16="http://schemas.microsoft.com/office/drawing/2014/main" id="{90EBAD93-E633-40B7-8565-088C474E440A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11102" y="2007220"/>
            <a:ext cx="5832938" cy="619606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Autofit/>
          </a:bodyPr>
          <a:lstStyle>
            <a:lvl1pPr marL="0" indent="0">
              <a:buNone/>
              <a:defRPr sz="1400">
                <a:solidFill>
                  <a:schemeClr val="tx1"/>
                </a:solidFill>
                <a:latin typeface="Segoe UI" panose="020B0502040204020203" pitchFamily="34" charset="0"/>
                <a:cs typeface="Segoe UI" panose="020B0502040204020203" pitchFamily="34" charset="0"/>
              </a:defRPr>
            </a:lvl1pPr>
          </a:lstStyle>
          <a:p>
            <a:pPr lvl="0"/>
            <a:r>
              <a:rPr lang="de-DE" dirty="0"/>
              <a:t>Add </a:t>
            </a:r>
            <a:r>
              <a:rPr lang="de-DE" dirty="0" err="1"/>
              <a:t>text</a:t>
            </a:r>
            <a:endParaRPr lang="de-DE" dirty="0"/>
          </a:p>
        </p:txBody>
      </p:sp>
      <p:cxnSp>
        <p:nvCxnSpPr>
          <p:cNvPr id="6" name="Gerade Verbindung 5">
            <a:extLst>
              <a:ext uri="{FF2B5EF4-FFF2-40B4-BE49-F238E27FC236}">
                <a16:creationId xmlns:a16="http://schemas.microsoft.com/office/drawing/2014/main" id="{91962625-A39D-9242-89EA-5052E4465766}"/>
              </a:ext>
            </a:extLst>
          </p:cNvPr>
          <p:cNvCxnSpPr>
            <a:cxnSpLocks/>
          </p:cNvCxnSpPr>
          <p:nvPr userDrawn="1"/>
        </p:nvCxnSpPr>
        <p:spPr>
          <a:xfrm>
            <a:off x="2124552" y="776711"/>
            <a:ext cx="4306065" cy="0"/>
          </a:xfrm>
          <a:prstGeom prst="line">
            <a:avLst/>
          </a:prstGeom>
          <a:ln>
            <a:solidFill>
              <a:srgbClr val="001751"/>
            </a:solidFill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2" name="Rechteck 1">
            <a:extLst>
              <a:ext uri="{FF2B5EF4-FFF2-40B4-BE49-F238E27FC236}">
                <a16:creationId xmlns:a16="http://schemas.microsoft.com/office/drawing/2014/main" id="{D26599BC-E9E6-19A9-D691-6DC8F78CF397}"/>
              </a:ext>
            </a:extLst>
          </p:cNvPr>
          <p:cNvSpPr/>
          <p:nvPr userDrawn="1"/>
        </p:nvSpPr>
        <p:spPr>
          <a:xfrm>
            <a:off x="2053072" y="428565"/>
            <a:ext cx="42909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sz="1600" b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ADDITIONAL SLIDE</a:t>
            </a:r>
            <a:endParaRPr lang="en-US" sz="1400" b="1" noProof="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lvl="0">
              <a:defRPr/>
            </a:pPr>
            <a:endParaRPr lang="en-US" sz="1400" b="0" noProof="0" dirty="0">
              <a:solidFill>
                <a:schemeClr val="bg2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b="1" dirty="0">
                <a:solidFill>
                  <a:schemeClr val="accent2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Copy and paste this slide </a:t>
            </a:r>
            <a:r>
              <a:rPr lang="en-US" sz="1200" b="0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if you want to elaborate further on your solution,</a:t>
            </a:r>
            <a:endParaRPr lang="en-US" sz="1200" b="0" dirty="0">
              <a:solidFill>
                <a:srgbClr val="001751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633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pic>
        <p:nvPicPr>
          <p:cNvPr id="7" name="Grafik 6" descr="Ein Bild, das Text, Schild, Uhr enthält.&#10;&#10;Automatisch generierte Beschreibung">
            <a:extLst>
              <a:ext uri="{FF2B5EF4-FFF2-40B4-BE49-F238E27FC236}">
                <a16:creationId xmlns:a16="http://schemas.microsoft.com/office/drawing/2014/main" id="{DD409608-D710-5243-9695-9FBE925C1E3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2904" y="8521456"/>
            <a:ext cx="383609" cy="400110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904C37E4-5A63-4D4F-A122-CAE2CED4C56C}"/>
              </a:ext>
            </a:extLst>
          </p:cNvPr>
          <p:cNvSpPr txBox="1"/>
          <p:nvPr userDrawn="1"/>
        </p:nvSpPr>
        <p:spPr>
          <a:xfrm>
            <a:off x="2243430" y="8521455"/>
            <a:ext cx="23711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  <a:t>Future Materials Innovation Programm</a:t>
            </a:r>
            <a:b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  <a:t>Submission Template</a:t>
            </a:r>
          </a:p>
        </p:txBody>
      </p:sp>
      <p:pic>
        <p:nvPicPr>
          <p:cNvPr id="4" name="Grafik 7" descr="Ein Bild, das Text, Flasche, Geschirr enthält.&#10;&#10;Automatisch generierte Beschreibung">
            <a:extLst>
              <a:ext uri="{FF2B5EF4-FFF2-40B4-BE49-F238E27FC236}">
                <a16:creationId xmlns:a16="http://schemas.microsoft.com/office/drawing/2014/main" id="{128DB486-41C1-C288-146E-16047D8203E5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476943" y="8573186"/>
            <a:ext cx="756350" cy="3483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124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33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 descr="Ein Bild, das Text, Schild, Uhr enthält.&#10;&#10;Automatisch generierte Beschreibung">
            <a:extLst>
              <a:ext uri="{FF2B5EF4-FFF2-40B4-BE49-F238E27FC236}">
                <a16:creationId xmlns:a16="http://schemas.microsoft.com/office/drawing/2014/main" id="{DD409608-D710-5243-9695-9FBE925C1E35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2904" y="8521456"/>
            <a:ext cx="383609" cy="400110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904C37E4-5A63-4D4F-A122-CAE2CED4C56C}"/>
              </a:ext>
            </a:extLst>
          </p:cNvPr>
          <p:cNvSpPr txBox="1"/>
          <p:nvPr userDrawn="1"/>
        </p:nvSpPr>
        <p:spPr>
          <a:xfrm>
            <a:off x="2226598" y="8521455"/>
            <a:ext cx="240482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  <a:t>Future Materials Innovation Programm</a:t>
            </a:r>
            <a:b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de-DE" sz="1000" dirty="0" err="1">
                <a:latin typeface="Segoe UI" panose="020B0502040204020203" pitchFamily="34" charset="0"/>
                <a:cs typeface="Segoe UI" panose="020B0502040204020203" pitchFamily="34" charset="0"/>
              </a:rPr>
              <a:t>Aliaxis</a:t>
            </a:r>
            <a:r>
              <a:rPr lang="de-DE" sz="1000" dirty="0">
                <a:latin typeface="Segoe UI" panose="020B0502040204020203" pitchFamily="34" charset="0"/>
                <a:cs typeface="Segoe UI" panose="020B0502040204020203" pitchFamily="34" charset="0"/>
              </a:rPr>
              <a:t> Submission Template</a:t>
            </a:r>
          </a:p>
        </p:txBody>
      </p:sp>
      <p:pic>
        <p:nvPicPr>
          <p:cNvPr id="4" name="Grafik 7" descr="Ein Bild, das Text, Flasche, Geschirr enthält.&#10;&#10;Automatisch generierte Beschreibung">
            <a:extLst>
              <a:ext uri="{FF2B5EF4-FFF2-40B4-BE49-F238E27FC236}">
                <a16:creationId xmlns:a16="http://schemas.microsoft.com/office/drawing/2014/main" id="{128DB486-41C1-C288-146E-16047D8203E5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476943" y="8573186"/>
            <a:ext cx="756350" cy="348379"/>
          </a:xfrm>
          <a:prstGeom prst="rect">
            <a:avLst/>
          </a:prstGeom>
        </p:spPr>
      </p:pic>
      <p:pic>
        <p:nvPicPr>
          <p:cNvPr id="5" name="Grafik 3">
            <a:extLst>
              <a:ext uri="{FF2B5EF4-FFF2-40B4-BE49-F238E27FC236}">
                <a16:creationId xmlns:a16="http://schemas.microsoft.com/office/drawing/2014/main" id="{6F43E619-F134-6773-9B42-3AB645B2F654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74" r="14174"/>
          <a:stretch/>
        </p:blipFill>
        <p:spPr>
          <a:xfrm>
            <a:off x="513960" y="253044"/>
            <a:ext cx="1393969" cy="1095216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1349975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7" r:id="rId1"/>
    <p:sldLayoutId id="2147483888" r:id="rId2"/>
    <p:sldLayoutId id="2147483889" r:id="rId3"/>
    <p:sldLayoutId id="2147483890" r:id="rId4"/>
    <p:sldLayoutId id="2147483891" r:id="rId5"/>
    <p:sldLayoutId id="2147483892" r:id="rId6"/>
    <p:sldLayoutId id="2147483893" r:id="rId7"/>
    <p:sldLayoutId id="2147483894" r:id="rId8"/>
    <p:sldLayoutId id="2147483895" r:id="rId9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Segoe UI" panose="020B0502040204020203" pitchFamily="34" charset="0"/>
          <a:ea typeface="+mn-ea"/>
          <a:cs typeface="Segoe UI" panose="020B0502040204020203" pitchFamily="34" charset="0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33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platzhalter 1">
            <a:extLst>
              <a:ext uri="{FF2B5EF4-FFF2-40B4-BE49-F238E27FC236}">
                <a16:creationId xmlns:a16="http://schemas.microsoft.com/office/drawing/2014/main" id="{506F3D8B-A6AD-3C13-8D86-C006E5D1490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473F3D52-E16C-F117-4DFC-D6220E8B7A5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609286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440312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F5A45CF-ECA8-8FD4-67D7-02B0B310738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7935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864260-D1BA-B7D6-D365-85DBBE101DD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3324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23872F5-8062-40A7-C875-18E72691973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ED46EA-477A-3ABB-95AE-E42271EF1FF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9183063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8585E5E-0D99-9CAC-0D02-CE8384E1074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927817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77988B9-F931-3769-38CC-A8E0C02B62C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E0C43B-B555-0FB9-3913-35E806AE8B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493365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152AEE1-EB2F-A7B0-4AB2-5E30FA0DFB9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65685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10FE3B8-8DF7-37B1-FF94-EAF0F9189B1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ADC32D-5219-8F10-E6DB-85A791E0D91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0025582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2E38783-61F2-9DF2-CD5D-C241EDBC6396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56094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FutureMaterials">
      <a:dk1>
        <a:srgbClr val="3C3C3B"/>
      </a:dk1>
      <a:lt1>
        <a:srgbClr val="FFFFFF"/>
      </a:lt1>
      <a:dk2>
        <a:srgbClr val="7D8182"/>
      </a:dk2>
      <a:lt2>
        <a:srgbClr val="E7E6E6"/>
      </a:lt2>
      <a:accent1>
        <a:srgbClr val="7D8182"/>
      </a:accent1>
      <a:accent2>
        <a:srgbClr val="FF3282"/>
      </a:accent2>
      <a:accent3>
        <a:srgbClr val="C8F136"/>
      </a:accent3>
      <a:accent4>
        <a:srgbClr val="DAF283"/>
      </a:accent4>
      <a:accent5>
        <a:srgbClr val="3C3C3B"/>
      </a:accent5>
      <a:accent6>
        <a:srgbClr val="FF3282"/>
      </a:accent6>
      <a:hlink>
        <a:srgbClr val="0C4428"/>
      </a:hlink>
      <a:folHlink>
        <a:srgbClr val="0C442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solidFill>
            <a:schemeClr val="bg1">
              <a:lumMod val="95000"/>
            </a:schemeClr>
          </a:solidFill>
        </a:ln>
      </a:spPr>
      <a:bodyPr rtlCol="0" anchor="ctr"/>
      <a:lstStyle>
        <a:defPPr algn="ctr">
          <a:defRPr b="0"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FutureMaterials">
      <a:dk1>
        <a:srgbClr val="3C3C3B"/>
      </a:dk1>
      <a:lt1>
        <a:srgbClr val="FFFFFF"/>
      </a:lt1>
      <a:dk2>
        <a:srgbClr val="7D8182"/>
      </a:dk2>
      <a:lt2>
        <a:srgbClr val="E7E6E6"/>
      </a:lt2>
      <a:accent1>
        <a:srgbClr val="7D8182"/>
      </a:accent1>
      <a:accent2>
        <a:srgbClr val="FF3282"/>
      </a:accent2>
      <a:accent3>
        <a:srgbClr val="C8F136"/>
      </a:accent3>
      <a:accent4>
        <a:srgbClr val="DAF283"/>
      </a:accent4>
      <a:accent5>
        <a:srgbClr val="3C3C3B"/>
      </a:accent5>
      <a:accent6>
        <a:srgbClr val="FF3282"/>
      </a:accent6>
      <a:hlink>
        <a:srgbClr val="0C4428"/>
      </a:hlink>
      <a:folHlink>
        <a:srgbClr val="0C4428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95000"/>
          </a:schemeClr>
        </a:solidFill>
        <a:ln>
          <a:solidFill>
            <a:schemeClr val="bg1">
              <a:lumMod val="95000"/>
            </a:schemeClr>
          </a:solidFill>
        </a:ln>
      </a:spPr>
      <a:bodyPr rtlCol="0" anchor="ctr"/>
      <a:lstStyle>
        <a:defPPr algn="ctr">
          <a:defRPr b="0">
            <a:latin typeface="Segoe UI" panose="020B0502040204020203" pitchFamily="34" charset="0"/>
            <a:cs typeface="Segoe UI" panose="020B0502040204020203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e24c730-79ca-4eb5-9fee-26c6c4fc7260">
      <Terms xmlns="http://schemas.microsoft.com/office/infopath/2007/PartnerControls"/>
    </lcf76f155ced4ddcb4097134ff3c332f>
    <TaxCatchAll xmlns="a13041a0-5882-43a7-a09d-61ebda83141c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7B669D26C8494CA7785679D8B2A5ED" ma:contentTypeVersion="17" ma:contentTypeDescription="Create a new document." ma:contentTypeScope="" ma:versionID="ab438d2076c33911db289554eb3c901e">
  <xsd:schema xmlns:xsd="http://www.w3.org/2001/XMLSchema" xmlns:xs="http://www.w3.org/2001/XMLSchema" xmlns:p="http://schemas.microsoft.com/office/2006/metadata/properties" xmlns:ns2="be24c730-79ca-4eb5-9fee-26c6c4fc7260" xmlns:ns3="a13041a0-5882-43a7-a09d-61ebda83141c" targetNamespace="http://schemas.microsoft.com/office/2006/metadata/properties" ma:root="true" ma:fieldsID="a60ad370449d2ef546ad581c3c4ff4e8" ns2:_="" ns3:_="">
    <xsd:import namespace="be24c730-79ca-4eb5-9fee-26c6c4fc7260"/>
    <xsd:import namespace="a13041a0-5882-43a7-a09d-61ebda83141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24c730-79ca-4eb5-9fee-26c6c4fc726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c56bdf71-ead2-455e-8a3d-9a7b55f90f7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3041a0-5882-43a7-a09d-61ebda83141c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43b3b244-d6cb-45b8-9931-972cee7efd17}" ma:internalName="TaxCatchAll" ma:showField="CatchAllData" ma:web="a13041a0-5882-43a7-a09d-61ebda83141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69587F1-CD90-4A2A-AA03-4A2469380955}">
  <ds:schemaRefs>
    <ds:schemaRef ds:uri="http://www.w3.org/XML/1998/namespace"/>
    <ds:schemaRef ds:uri="http://purl.org/dc/terms/"/>
    <ds:schemaRef ds:uri="http://schemas.openxmlformats.org/package/2006/metadata/core-properties"/>
    <ds:schemaRef ds:uri="a13041a0-5882-43a7-a09d-61ebda83141c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be24c730-79ca-4eb5-9fee-26c6c4fc7260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790EF64-CF4A-46C1-B9EF-FA443A618A2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B36840B-F855-4C77-96B2-0E4ADCBE44CC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0</Words>
  <Application>Microsoft Macintosh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Segoe UI</vt:lpstr>
      <vt:lpstr>Selawik</vt:lpstr>
      <vt:lpstr>Office</vt:lpstr>
      <vt:lpstr>1_Office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Robin Rhiel</dc:creator>
  <cp:lastModifiedBy>Josephine Hoffheinz</cp:lastModifiedBy>
  <cp:revision>3</cp:revision>
  <dcterms:created xsi:type="dcterms:W3CDTF">2020-07-08T12:31:02Z</dcterms:created>
  <dcterms:modified xsi:type="dcterms:W3CDTF">2023-10-05T09:58:46Z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0x010100797B669D26C8494CA7785679D8B2A5ED</vt:lpwstr>
  </property>
  <property fmtid="{D5CDD505-2E9C-101B-9397-08002B2CF9AE}" pid="3" name="MediaServiceImageTags">
    <vt:lpwstr/>
  </property>
</Properties>
</file>