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0"/>
  </p:handoutMasterIdLst>
  <p:sldIdLst>
    <p:sldId id="268" r:id="rId5"/>
    <p:sldId id="257" r:id="rId6"/>
    <p:sldId id="258" r:id="rId7"/>
    <p:sldId id="267" r:id="rId8"/>
    <p:sldId id="279" r:id="rId9"/>
    <p:sldId id="280" r:id="rId10"/>
    <p:sldId id="281" r:id="rId11"/>
    <p:sldId id="262" r:id="rId12"/>
    <p:sldId id="278" r:id="rId13"/>
    <p:sldId id="269" r:id="rId14"/>
    <p:sldId id="270" r:id="rId15"/>
    <p:sldId id="277" r:id="rId16"/>
    <p:sldId id="272" r:id="rId17"/>
    <p:sldId id="273" r:id="rId18"/>
    <p:sldId id="27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68"/>
            <p14:sldId id="257"/>
            <p14:sldId id="258"/>
            <p14:sldId id="267"/>
          </p14:sldIdLst>
        </p14:section>
        <p14:section name="Euer Team" id="{9C696F81-A4E5-4967-AA20-C54021685281}">
          <p14:sldIdLst>
            <p14:sldId id="279"/>
            <p14:sldId id="280"/>
            <p14:sldId id="281"/>
            <p14:sldId id="262"/>
            <p14:sldId id="278"/>
          </p14:sldIdLst>
        </p14:section>
        <p14:section name="Eure Lösung" id="{8CB7ACCA-DF70-493C-BF11-2E0D5CAD1F3B}">
          <p14:sldIdLst>
            <p14:sldId id="269"/>
            <p14:sldId id="270"/>
            <p14:sldId id="277"/>
            <p14:sldId id="272"/>
            <p14:sldId id="273"/>
            <p14:sldId id="275"/>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6" d="100"/>
          <a:sy n="86" d="100"/>
        </p:scale>
        <p:origin x="533"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Sashia Niemeyer" userId="5d5d2e75-3132-4b98-a62a-93b7fff96b1f" providerId="ADAL" clId="{17FE7747-49BC-4ECD-B20E-EA9AC6854555}"/>
    <pc:docChg chg="modMainMaster">
      <pc:chgData name="Sashia Niemeyer" userId="5d5d2e75-3132-4b98-a62a-93b7fff96b1f" providerId="ADAL" clId="{17FE7747-49BC-4ECD-B20E-EA9AC6854555}" dt="2021-02-08T15:59:12.128" v="3" actId="20577"/>
      <pc:docMkLst>
        <pc:docMk/>
      </pc:docMkLst>
      <pc:sldMasterChg chg="modSldLayout">
        <pc:chgData name="Sashia Niemeyer" userId="5d5d2e75-3132-4b98-a62a-93b7fff96b1f" providerId="ADAL" clId="{17FE7747-49BC-4ECD-B20E-EA9AC6854555}" dt="2021-02-08T15:59:12.128" v="3" actId="20577"/>
        <pc:sldMasterMkLst>
          <pc:docMk/>
          <pc:sldMasterMk cId="2168357150" sldId="2147483648"/>
        </pc:sldMasterMkLst>
        <pc:sldLayoutChg chg="modSp mod">
          <pc:chgData name="Sashia Niemeyer" userId="5d5d2e75-3132-4b98-a62a-93b7fff96b1f" providerId="ADAL" clId="{17FE7747-49BC-4ECD-B20E-EA9AC6854555}" dt="2021-02-08T15:59:12.128" v="3" actId="20577"/>
          <pc:sldLayoutMkLst>
            <pc:docMk/>
            <pc:sldMasterMk cId="2168357150" sldId="2147483648"/>
            <pc:sldLayoutMk cId="3375007619" sldId="2147483649"/>
          </pc:sldLayoutMkLst>
          <pc:spChg chg="mod">
            <ac:chgData name="Sashia Niemeyer" userId="5d5d2e75-3132-4b98-a62a-93b7fff96b1f" providerId="ADAL" clId="{17FE7747-49BC-4ECD-B20E-EA9AC6854555}" dt="2021-02-08T15:59:12.128" v="3" actId="20577"/>
            <ac:spMkLst>
              <pc:docMk/>
              <pc:sldMasterMk cId="2168357150" sldId="2147483648"/>
              <pc:sldLayoutMk cId="3375007619" sldId="2147483649"/>
              <ac:spMk id="2" creationId="{D92B8D51-1BBB-4055-BF58-D6F6CBF2681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08.02.2021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app.ekipa.de/challenges/ifutureofhealth/criteri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64D8FA2D-C128-4E95-B976-1EED78914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120"/>
            <a:ext cx="6146969" cy="4303225"/>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5062154" y="2044115"/>
            <a:ext cx="6077527" cy="400110"/>
          </a:xfrm>
          <a:prstGeom prst="rect">
            <a:avLst/>
          </a:prstGeom>
          <a:noFill/>
        </p:spPr>
        <p:txBody>
          <a:bodyPr wrap="square" rtlCol="0">
            <a:spAutoFit/>
          </a:bodyPr>
          <a:lstStyle/>
          <a:p>
            <a:r>
              <a:rPr lang="de-DE" sz="2000" spc="60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5062154" y="1213118"/>
            <a:ext cx="6845144" cy="830997"/>
          </a:xfrm>
          <a:prstGeom prst="rect">
            <a:avLst/>
          </a:prstGeom>
          <a:noFill/>
        </p:spPr>
        <p:txBody>
          <a:bodyPr wrap="square" rtlCol="0">
            <a:spAutoFit/>
          </a:bodyPr>
          <a:lstStyle/>
          <a:p>
            <a:r>
              <a:rPr lang="de-DE" sz="2400" b="1" spc="600">
                <a:latin typeface="+mj-lt"/>
              </a:rPr>
              <a:t>Future </a:t>
            </a:r>
            <a:r>
              <a:rPr lang="de-DE" sz="2400" b="1" spc="600" err="1">
                <a:latin typeface="+mj-lt"/>
              </a:rPr>
              <a:t>of</a:t>
            </a:r>
            <a:r>
              <a:rPr lang="de-DE" sz="2400" b="1" spc="600">
                <a:latin typeface="+mj-lt"/>
              </a:rPr>
              <a:t> Health</a:t>
            </a:r>
          </a:p>
          <a:p>
            <a:r>
              <a:rPr lang="de-DE" sz="2400" b="1" spc="600">
                <a:latin typeface="+mj-lt"/>
              </a:rPr>
              <a:t>ServiceCenter einer Krankenkasse</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a:latin typeface="+mj-lt"/>
              </a:rPr>
              <a:t>#EUER ANSATZ</a:t>
            </a:r>
            <a:endParaRPr lang="de-DE" sz="3200" b="0" spc="60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pic>
        <p:nvPicPr>
          <p:cNvPr id="8" name="Grafik 7" descr="Ein Bild, das Text enthält.&#10;&#10;Automatisch generierte Beschreibung">
            <a:extLst>
              <a:ext uri="{FF2B5EF4-FFF2-40B4-BE49-F238E27FC236}">
                <a16:creationId xmlns:a16="http://schemas.microsoft.com/office/drawing/2014/main" id="{9DB4A9BA-F3EA-4236-A606-C33A28E47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946" y="1780463"/>
            <a:ext cx="3997744" cy="2798646"/>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BE09E229-A194-4DF5-9BD8-02F44EFDB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ZUSAMMENFASSUNG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de-DE" sz="1600" b="1">
                <a:latin typeface="+mj-lt"/>
                <a:cs typeface="Times New Roman" panose="02020603050405020304" pitchFamily="18" charset="0"/>
              </a:rPr>
              <a:t>Bringt eure Idee auf den Punkt! Gebt uns einen kurzen Elevator-Pitch zu eurer Idee, fasst euer Konzept kurz zusammen (max. 500 Zeichen exkl. Leerzeichen).</a:t>
            </a:r>
            <a:endParaRPr lang="de-DE" sz="1600" b="1">
              <a:latin typeface="+mj-lt"/>
            </a:endParaRPr>
          </a:p>
        </p:txBody>
      </p:sp>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DEF09217-9B65-4BDB-B5BC-6478913F5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ZUSAMMENFASSUNG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de-DE" sz="1600" b="1">
                <a:latin typeface="+mj-lt"/>
                <a:cs typeface="Times New Roman" panose="02020603050405020304" pitchFamily="18" charset="0"/>
              </a:rPr>
              <a:t>Beschreibt euren Ansatz detaillierter und beachtet dabei die Leitfragen, die die BKK VBU gestellt hat.</a:t>
            </a:r>
          </a:p>
          <a:p>
            <a:pPr lvl="0">
              <a:defRPr/>
            </a:pPr>
            <a:r>
              <a:rPr lang="de-DE" sz="1600" b="1">
                <a:latin typeface="+mj-lt"/>
                <a:cs typeface="Times New Roman" panose="02020603050405020304" pitchFamily="18" charset="0"/>
              </a:rPr>
              <a:t>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22931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1BBB82F0-8922-4BA6-AB06-4EF5922DF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PROBLEMSTELLUNG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a:latin typeface="+mj-lt"/>
                <a:cs typeface="Times New Roman" panose="02020603050405020304" pitchFamily="18" charset="0"/>
              </a:rPr>
              <a:t>Welche konkreten Probleme habt ihr identifiziert, die ihr mit eurer Lösung adressieren wollt?</a:t>
            </a:r>
            <a:endParaRPr lang="de-DE" sz="1600" b="1">
              <a:latin typeface="+mj-lt"/>
            </a:endParaRPr>
          </a:p>
        </p:txBody>
      </p:sp>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DEF09217-9B65-4BDB-B5BC-6478913F5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STANDORT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de-DE" sz="1600" b="1">
                <a:latin typeface="+mj-lt"/>
                <a:cs typeface="Times New Roman" panose="02020603050405020304" pitchFamily="18" charset="0"/>
              </a:rPr>
              <a:t>Auf welche Region ist eure Lösung bezogen bzw. in wie vielen Regionen der über 40 </a:t>
            </a:r>
            <a:r>
              <a:rPr lang="de-DE" sz="1600" b="1" err="1">
                <a:latin typeface="+mj-lt"/>
                <a:cs typeface="Times New Roman" panose="02020603050405020304" pitchFamily="18" charset="0"/>
              </a:rPr>
              <a:t>ServiceCentern</a:t>
            </a:r>
            <a:r>
              <a:rPr lang="de-DE" sz="1600" b="1">
                <a:latin typeface="+mj-lt"/>
                <a:cs typeface="Times New Roman" panose="02020603050405020304" pitchFamily="18" charset="0"/>
              </a:rPr>
              <a:t> der BKK VBU ist eure Lösung anwendbar und in welchen?</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386877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4FA81722-32B5-4C8D-9E9A-CD40FF5EF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TRACKS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a:latin typeface="+mj-lt"/>
                <a:cs typeface="Times New Roman" panose="02020603050405020304" pitchFamily="18" charset="0"/>
              </a:rPr>
              <a:t>Auf welchen Track ist eure Lösung bezogen? Habt ihr verschiedene Tracks kombiniert? Wieso habt ihr euch dafür entschieden?</a:t>
            </a:r>
            <a:endParaRPr lang="de-DE" sz="1600" b="1">
              <a:latin typeface="+mj-lt"/>
            </a:endParaRPr>
          </a:p>
        </p:txBody>
      </p:sp>
    </p:spTree>
    <p:extLst>
      <p:ext uri="{BB962C8B-B14F-4D97-AF65-F5344CB8AC3E}">
        <p14:creationId xmlns:p14="http://schemas.microsoft.com/office/powerpoint/2010/main" val="336361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oundation">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4FA81722-32B5-4C8D-9E9A-CD40FF5EF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TECHNOLOGIE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a:latin typeface="+mj-lt"/>
                <a:cs typeface="Times New Roman" panose="02020603050405020304" pitchFamily="18" charset="0"/>
              </a:rPr>
              <a:t>Welche digitalen Methoden und Technologien sind in eurem Ansatz enthalten? Verbindet ihr digitale und analoge Aspekte? </a:t>
            </a:r>
            <a:endParaRPr lang="de-DE" sz="1600" b="1">
              <a:latin typeface="+mj-lt"/>
            </a:endParaRPr>
          </a:p>
        </p:txBody>
      </p:sp>
    </p:spTree>
    <p:extLst>
      <p:ext uri="{BB962C8B-B14F-4D97-AF65-F5344CB8AC3E}">
        <p14:creationId xmlns:p14="http://schemas.microsoft.com/office/powerpoint/2010/main" val="53652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oundation">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4FA81722-32B5-4C8D-9E9A-CD40FF5EF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ZIELGRUPPE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a:latin typeface="+mj-lt"/>
                <a:cs typeface="Times New Roman" panose="02020603050405020304" pitchFamily="18" charset="0"/>
              </a:rPr>
              <a:t>Was zeichnet euer Konzept dahingegen aus, dass es für verschiedene Zielgruppen geeignet ist?</a:t>
            </a:r>
            <a:endParaRPr lang="de-DE" sz="1600" b="1">
              <a:latin typeface="+mj-lt"/>
            </a:endParaRPr>
          </a:p>
        </p:txBody>
      </p:sp>
    </p:spTree>
    <p:extLst>
      <p:ext uri="{BB962C8B-B14F-4D97-AF65-F5344CB8AC3E}">
        <p14:creationId xmlns:p14="http://schemas.microsoft.com/office/powerpoint/2010/main" val="246078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823EAD08-5CA9-4A6F-827D-0BF4084E5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INNOVATIONSGRAD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a:latin typeface="+mj-lt"/>
                <a:cs typeface="Times New Roman" panose="02020603050405020304" pitchFamily="18" charset="0"/>
              </a:rPr>
              <a:t>Inwiefern ist eure Lösung innovativ? Worin unterscheidet sich eure Lösung von bereits bekannten Konzepten?</a:t>
            </a:r>
            <a:endParaRPr lang="de-DE" sz="1600" b="1">
              <a:latin typeface="+mj-lt"/>
            </a:endParaRPr>
          </a:p>
        </p:txBody>
      </p:sp>
    </p:spTree>
    <p:extLst>
      <p:ext uri="{BB962C8B-B14F-4D97-AF65-F5344CB8AC3E}">
        <p14:creationId xmlns:p14="http://schemas.microsoft.com/office/powerpoint/2010/main" val="2546339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1880AEBE-0D14-454F-BED1-E522AEC247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ZUKUNFT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a:latin typeface="+mj-lt"/>
                <a:cs typeface="Times New Roman" panose="02020603050405020304" pitchFamily="18" charset="0"/>
              </a:rPr>
              <a:t>Blick in die Zukunft: Wie würde eine optimale Umsetzung eures Konzeptes aussehen? Welche Hürden müssen dabei überwunden werden? Welche Unterstützung wünscht ihr euch von der BKK VBU bzw. welche Inhalte würden euch weiterhelfen? </a:t>
            </a:r>
            <a:endParaRPr lang="de-DE" sz="1600" b="1">
              <a:latin typeface="+mj-lt"/>
            </a:endParaRPr>
          </a:p>
        </p:txBody>
      </p:sp>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0C531ED2-C27E-4FFD-BD07-38C5C8AED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Calibri" panose="020F0502020204030204"/>
                <a:ea typeface="+mn-ea"/>
                <a:cs typeface="+mn-cs"/>
              </a:rPr>
              <a:t>ALLGEMEINE INFORMATIONEN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Future </a:t>
            </a:r>
            <a:r>
              <a:rPr lang="de-DE" sz="1400" dirty="0" err="1">
                <a:latin typeface="Apercu Pro" panose="020B0503050601040103" pitchFamily="34" charset="0"/>
              </a:rPr>
              <a:t>of</a:t>
            </a:r>
            <a:r>
              <a:rPr lang="de-DE" sz="1400" dirty="0">
                <a:latin typeface="Apercu Pro" panose="020B0503050601040103" pitchFamily="34" charset="0"/>
              </a:rPr>
              <a:t> Health – ServiceCenter einer Krankenkasse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a:t>
            </a:r>
            <a:r>
              <a:rPr lang="de-DE" sz="1400">
                <a:solidFill>
                  <a:srgbClr val="FF0000"/>
                </a:solidFill>
                <a:latin typeface="Apercu Pro" panose="020B0503050601040103" pitchFamily="34" charset="0"/>
              </a:rPr>
              <a:t>der 22.</a:t>
            </a:r>
            <a:r>
              <a:rPr lang="de-DE" sz="1400" dirty="0">
                <a:solidFill>
                  <a:srgbClr val="FF0000"/>
                </a:solidFill>
                <a:latin typeface="Apercu Pro" panose="020B0503050601040103" pitchFamily="34" charset="0"/>
              </a:rPr>
              <a:t>Februar 2021 um 23:59:59 Uhr. </a:t>
            </a:r>
          </a:p>
          <a:p>
            <a:pPr algn="just">
              <a:defRPr/>
            </a:pPr>
            <a:r>
              <a:rPr lang="de-DE" sz="1400" dirty="0">
                <a:latin typeface="Apercu Pro" panose="020B0503050601040103" pitchFamily="34" charset="0"/>
              </a:rPr>
              <a:t>Bitte reicht das vollständige Submission Template bis zu diesem Termin über die </a:t>
            </a:r>
            <a:r>
              <a:rPr lang="de-DE" sz="1400" dirty="0" err="1">
                <a:latin typeface="Apercu Pro" panose="020B0503050601040103" pitchFamily="34" charset="0"/>
              </a:rPr>
              <a:t>ekipa</a:t>
            </a:r>
            <a:r>
              <a:rPr lang="de-DE" sz="1400" dirty="0">
                <a:latin typeface="Apercu Pro" panose="020B0503050601040103" pitchFamily="34" charset="0"/>
              </a:rPr>
              <a:t>-Plattform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3"/>
            </a:endParaRPr>
          </a:p>
          <a:p>
            <a:pPr algn="just">
              <a:defRPr/>
            </a:pPr>
            <a:r>
              <a:rPr lang="de-DE" sz="1400" dirty="0">
                <a:latin typeface="Apercu Pro" panose="020B0503050601040103" pitchFamily="34" charset="0"/>
                <a:hlinkClick r:id="rId3"/>
              </a:rPr>
              <a:t>hello@ekipa.de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Future </a:t>
            </a:r>
            <a:r>
              <a:rPr lang="de-DE" sz="1400" dirty="0" err="1">
                <a:latin typeface="Apercu Pro" panose="020B0503050601040103" pitchFamily="34" charset="0"/>
              </a:rPr>
              <a:t>of</a:t>
            </a:r>
            <a:r>
              <a:rPr lang="de-DE" sz="1400" dirty="0">
                <a:latin typeface="Apercu Pro" panose="020B0503050601040103" pitchFamily="34" charset="0"/>
              </a:rPr>
              <a:t> Health – ServiceCenter einer Krankenkasse</a:t>
            </a:r>
          </a:p>
          <a:p>
            <a:pPr algn="just">
              <a:defRPr/>
            </a:pPr>
            <a:endParaRPr lang="de-DE" sz="1400" dirty="0">
              <a:latin typeface="Apercu Pro" panose="020B0503050601040103" pitchFamily="34" charset="0"/>
            </a:endParaRPr>
          </a:p>
          <a:p>
            <a:pPr algn="just">
              <a:defRPr/>
            </a:pPr>
            <a:r>
              <a:rPr lang="de-DE" sz="1400" b="0" dirty="0">
                <a:latin typeface="Apercu Pro" panose="020B0503050601040103" pitchFamily="34" charset="0"/>
              </a:rPr>
              <a:t>Das Submission Template soll einen besseren Überblick und eine bessere Verständlichkeit eures Ansatzes ermöglichen.</a:t>
            </a:r>
          </a:p>
          <a:p>
            <a:pPr algn="just">
              <a:defRPr/>
            </a:pPr>
            <a:r>
              <a:rPr lang="de-DE" sz="1400" b="1" dirty="0">
                <a:latin typeface="Apercu Pro" panose="020B0503050601040103" pitchFamily="34" charset="0"/>
              </a:rPr>
              <a:t>Beachtet also bitte, dass ihr alle Inhalte idealerweise mit Grafiken oder sonstigen visuellen Elementen ergänzt oder darstellt.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benötigen,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289C57DC-42B9-40AC-A98E-9C2D585717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EUER ANSATZ – UNTERSTÜTZUNG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de-DE" sz="1600" b="1">
                <a:latin typeface="+mj-lt"/>
                <a:cs typeface="Times New Roman" panose="02020603050405020304" pitchFamily="18" charset="0"/>
              </a:rPr>
              <a:t>Wie sehen die nächsten Entwicklungsschritte eurer Lösung aus? Welche Unterstützung wünscht ihr euch von der BKK VBU bzw. welche Inhalte würden euch weiterhelfen? </a:t>
            </a:r>
            <a:endParaRPr lang="de-DE" sz="1600" b="1">
              <a:latin typeface="+mj-lt"/>
            </a:endParaRPr>
          </a:p>
        </p:txBody>
      </p:sp>
    </p:spTree>
    <p:extLst>
      <p:ext uri="{BB962C8B-B14F-4D97-AF65-F5344CB8AC3E}">
        <p14:creationId xmlns:p14="http://schemas.microsoft.com/office/powerpoint/2010/main" val="265470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Du brauchst mehr Platz? Copy &amp; Paste diese Slide um weiterzuschreiben!</a:t>
            </a:r>
            <a:r>
              <a:rPr lang="de-DE" sz="1200" b="1">
                <a:latin typeface="+mj-lt"/>
                <a:cs typeface="Times New Roman" panose="02020603050405020304" pitchFamily="18" charset="0"/>
              </a:rPr>
              <a:t> </a:t>
            </a:r>
            <a:endParaRPr lang="de-DE" sz="1600" b="1">
              <a:latin typeface="+mj-lt"/>
            </a:endParaRPr>
          </a:p>
        </p:txBody>
      </p:sp>
      <p:pic>
        <p:nvPicPr>
          <p:cNvPr id="6" name="Grafik 5" descr="Ein Bild, das Text enthält.&#10;&#10;Automatisch generierte Beschreibung">
            <a:extLst>
              <a:ext uri="{FF2B5EF4-FFF2-40B4-BE49-F238E27FC236}">
                <a16:creationId xmlns:a16="http://schemas.microsoft.com/office/drawing/2014/main" id="{0DD46DC6-F44C-4279-B67F-DC118EFA3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780E2AA7-0843-49FA-8707-D44315B351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latin typeface="+mj-lt"/>
              </a:rPr>
              <a:t>#EUER TEAM</a:t>
            </a:r>
            <a:endParaRPr lang="de-DE" sz="3200" b="0" spc="60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a:t>Titel der Idee</a:t>
            </a:r>
          </a:p>
        </p:txBody>
      </p:sp>
      <p:pic>
        <p:nvPicPr>
          <p:cNvPr id="3" name="Grafik 2">
            <a:extLst>
              <a:ext uri="{FF2B5EF4-FFF2-40B4-BE49-F238E27FC236}">
                <a16:creationId xmlns:a16="http://schemas.microsoft.com/office/drawing/2014/main" id="{1E1136D6-430E-4CAC-9A1B-BA7517190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074" y="420285"/>
            <a:ext cx="4185908" cy="2930371"/>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72" name="Grafik 71" descr="Ein Bild, das Text enthält.&#10;&#10;Automatisch generierte Beschreibung">
            <a:extLst>
              <a:ext uri="{FF2B5EF4-FFF2-40B4-BE49-F238E27FC236}">
                <a16:creationId xmlns:a16="http://schemas.microsoft.com/office/drawing/2014/main" id="{8D6C1DF8-3FFC-49E5-A6DB-786799263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Teamname:</a:t>
            </a:r>
            <a:endParaRPr lang="de-DE" sz="1600" b="1">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0239" y="1784661"/>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980440" y="3069124"/>
            <a:ext cx="4623864"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091682" y="339852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091682" y="386622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091682" y="436820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091682" y="48380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091682" y="529639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091682" y="575470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733318" y="3051599"/>
            <a:ext cx="1833012" cy="338554"/>
          </a:xfrm>
          <a:prstGeom prst="rect">
            <a:avLst/>
          </a:prstGeom>
        </p:spPr>
        <p:txBody>
          <a:bodyPr wrap="square">
            <a:spAutoFit/>
          </a:bodyPr>
          <a:lstStyle/>
          <a:p>
            <a:pPr lvl="0">
              <a:defRPr/>
            </a:pPr>
            <a:r>
              <a:rPr lang="de-DE" sz="1600" b="1">
                <a:latin typeface="+mj-lt"/>
                <a:cs typeface="Times New Roman" panose="02020603050405020304" pitchFamily="18" charset="0"/>
              </a:rPr>
              <a:t>Vor- &amp; Nachname:</a:t>
            </a:r>
            <a:endParaRPr lang="de-DE" sz="1600" b="1">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5858165" y="341475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5858165" y="388212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5858165" y="436820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5858165" y="48624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5871166"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5871166" y="577894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940415"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083106" y="3385491"/>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091682" y="3849368"/>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091682"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091682" y="4838196"/>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077330" y="5320455"/>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091682" y="5754704"/>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5858165" y="3401464"/>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5858165" y="3866223"/>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5858165" y="4347519"/>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5858165" y="4841469"/>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585816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5871166" y="5758312"/>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Euer Team:</a:t>
            </a:r>
            <a:endParaRPr lang="de-DE" sz="1600" b="1">
              <a:latin typeface="+mj-lt"/>
            </a:endParaRP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Telefonnummer:</a:t>
            </a:r>
            <a:endParaRPr lang="de-DE" sz="1600" b="1">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91973"/>
            <a:ext cx="895597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963136" cy="338315"/>
          </a:xfrm>
        </p:spPr>
        <p:txBody>
          <a:bodyPr>
            <a:noAutofit/>
          </a:bodyPr>
          <a:lstStyle>
            <a:lvl1pPr marL="0" indent="0">
              <a:buNone/>
              <a:defRPr sz="1600">
                <a:latin typeface="+mj-lt"/>
              </a:defRPr>
            </a:lvl1pPr>
          </a:lstStyle>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560050" y="3034155"/>
            <a:ext cx="1203827" cy="338554"/>
          </a:xfrm>
          <a:prstGeom prst="rect">
            <a:avLst/>
          </a:prstGeom>
        </p:spPr>
        <p:txBody>
          <a:bodyPr wrap="square">
            <a:spAutoFit/>
          </a:bodyPr>
          <a:lstStyle/>
          <a:p>
            <a:pPr lvl="0">
              <a:defRPr/>
            </a:pPr>
            <a:r>
              <a:rPr lang="de-DE" sz="1600" b="1">
                <a:latin typeface="+mj-lt"/>
                <a:cs typeface="Times New Roman" panose="02020603050405020304" pitchFamily="18" charset="0"/>
              </a:rPr>
              <a:t>Alter:</a:t>
            </a:r>
            <a:endParaRPr lang="de-DE" sz="1600" b="1">
              <a:latin typeface="+mj-lt"/>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618168" y="3398524"/>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618168" y="3890897"/>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624648" y="4333691"/>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624648" y="4838076"/>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650650" y="5342461"/>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650650" y="579640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INFORMATIONEN ÜBER EUER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p:nvPr>
        </p:nvSpPr>
        <p:spPr>
          <a:xfrm>
            <a:off x="10611591" y="3392120"/>
            <a:ext cx="908264" cy="338315"/>
          </a:xfrm>
        </p:spPr>
        <p:txBody>
          <a:bodyPr>
            <a:noAutofit/>
          </a:bodyPr>
          <a:lstStyle>
            <a:lvl1pPr marL="0" indent="0">
              <a:buNone/>
              <a:defRPr sz="1100">
                <a:latin typeface="+mj-lt"/>
              </a:defRPr>
            </a:lvl1pPr>
          </a:lstStyle>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p:nvPr>
        </p:nvSpPr>
        <p:spPr>
          <a:xfrm>
            <a:off x="10621352" y="3873589"/>
            <a:ext cx="908264" cy="338315"/>
          </a:xfrm>
        </p:spPr>
        <p:txBody>
          <a:bodyPr>
            <a:noAutofit/>
          </a:bodyPr>
          <a:lstStyle>
            <a:lvl1pPr marL="0" indent="0">
              <a:buNone/>
              <a:defRPr sz="1100">
                <a:latin typeface="+mj-lt"/>
              </a:defRPr>
            </a:lvl1pPr>
          </a:lstStyle>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p:nvPr>
        </p:nvSpPr>
        <p:spPr>
          <a:xfrm>
            <a:off x="10623685" y="4314961"/>
            <a:ext cx="908264" cy="338315"/>
          </a:xfrm>
        </p:spPr>
        <p:txBody>
          <a:bodyPr>
            <a:noAutofit/>
          </a:bodyPr>
          <a:lstStyle>
            <a:lvl1pPr marL="0" indent="0">
              <a:buNone/>
              <a:defRPr sz="1100">
                <a:latin typeface="+mj-lt"/>
              </a:defRPr>
            </a:lvl1pPr>
          </a:lstStyle>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p:nvPr>
        </p:nvSpPr>
        <p:spPr>
          <a:xfrm>
            <a:off x="10636001" y="4853625"/>
            <a:ext cx="908264" cy="338315"/>
          </a:xfrm>
        </p:spPr>
        <p:txBody>
          <a:bodyPr>
            <a:noAutofit/>
          </a:bodyPr>
          <a:lstStyle>
            <a:lvl1pPr marL="0" indent="0">
              <a:buNone/>
              <a:defRPr sz="1100">
                <a:latin typeface="+mj-lt"/>
              </a:defRPr>
            </a:lvl1pPr>
          </a:lstStyle>
          <a:p>
            <a:pPr lvl="0"/>
            <a:endParaRPr lang="de-DE"/>
          </a:p>
        </p:txBody>
      </p:sp>
    </p:spTree>
    <p:extLst>
      <p:ext uri="{BB962C8B-B14F-4D97-AF65-F5344CB8AC3E}">
        <p14:creationId xmlns:p14="http://schemas.microsoft.com/office/powerpoint/2010/main" val="314067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349099" y="2630507"/>
            <a:ext cx="7373278" cy="337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40468" b="1398"/>
          <a:stretch/>
        </p:blipFill>
        <p:spPr>
          <a:xfrm rot="5400000">
            <a:off x="4374660" y="-945660"/>
            <a:ext cx="3429001" cy="12178321"/>
          </a:xfrm>
          <a:prstGeom prst="rect">
            <a:avLst/>
          </a:prstGeom>
          <a:ln>
            <a:noFill/>
          </a:ln>
        </p:spPr>
      </p:pic>
      <p:sp>
        <p:nvSpPr>
          <p:cNvPr id="25" name="Rechteck: abgerundete Ecken 24">
            <a:extLst>
              <a:ext uri="{FF2B5EF4-FFF2-40B4-BE49-F238E27FC236}">
                <a16:creationId xmlns:a16="http://schemas.microsoft.com/office/drawing/2014/main" id="{2B59FF27-161E-4EFB-8C00-2023D8570BD3}"/>
              </a:ext>
            </a:extLst>
          </p:cNvPr>
          <p:cNvSpPr/>
          <p:nvPr userDrawn="1"/>
        </p:nvSpPr>
        <p:spPr>
          <a:xfrm>
            <a:off x="3349099" y="3050761"/>
            <a:ext cx="7373278" cy="337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26" name="Grafik 25" descr="Ein Bild, das Text enthält.&#10;&#10;Automatisch generierte Beschreibung">
            <a:extLst>
              <a:ext uri="{FF2B5EF4-FFF2-40B4-BE49-F238E27FC236}">
                <a16:creationId xmlns:a16="http://schemas.microsoft.com/office/drawing/2014/main" id="{08EED08B-BE41-432D-B5D9-475D33344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INFORMATIONEN ÜBER EUER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975442" y="1766672"/>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Stadt / Städte:</a:t>
            </a:r>
            <a:endParaRPr lang="de-DE" sz="1600" b="1">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55172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55172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975442" y="2629822"/>
            <a:ext cx="2069599" cy="338554"/>
          </a:xfrm>
          <a:prstGeom prst="rect">
            <a:avLst/>
          </a:prstGeom>
        </p:spPr>
        <p:txBody>
          <a:bodyPr wrap="square">
            <a:spAutoFit/>
          </a:bodyPr>
          <a:lstStyle/>
          <a:p>
            <a:pPr lvl="0">
              <a:defRPr/>
            </a:pPr>
            <a:r>
              <a:rPr lang="de-DE" sz="1600" b="1">
                <a:latin typeface="+mj-lt"/>
                <a:cs typeface="Times New Roman" panose="02020603050405020304" pitchFamily="18" charset="0"/>
              </a:rPr>
              <a:t>Universität &amp; Disziplin :</a:t>
            </a:r>
            <a:endParaRPr lang="de-DE" sz="1600" b="1">
              <a:latin typeface="+mj-lt"/>
            </a:endParaRPr>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32190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32190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32190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18682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18682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18682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32190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32190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32190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18682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18682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18682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975442" y="3507096"/>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LinkedIn (freiwillig):</a:t>
            </a:r>
            <a:endParaRPr lang="de-DE" sz="1600" b="1">
              <a:latin typeface="+mj-lt"/>
            </a:endParaRPr>
          </a:p>
        </p:txBody>
      </p:sp>
      <p:sp>
        <p:nvSpPr>
          <p:cNvPr id="28" name="Rechteck 27">
            <a:extLst>
              <a:ext uri="{FF2B5EF4-FFF2-40B4-BE49-F238E27FC236}">
                <a16:creationId xmlns:a16="http://schemas.microsoft.com/office/drawing/2014/main" id="{14D8D2AB-2834-4A1A-B1BF-208CF9332B05}"/>
              </a:ext>
            </a:extLst>
          </p:cNvPr>
          <p:cNvSpPr/>
          <p:nvPr userDrawn="1"/>
        </p:nvSpPr>
        <p:spPr>
          <a:xfrm>
            <a:off x="975442" y="2978247"/>
            <a:ext cx="2069599" cy="338554"/>
          </a:xfrm>
          <a:prstGeom prst="rect">
            <a:avLst/>
          </a:prstGeom>
        </p:spPr>
        <p:txBody>
          <a:bodyPr wrap="square">
            <a:spAutoFit/>
          </a:bodyPr>
          <a:lstStyle/>
          <a:p>
            <a:pPr lvl="0">
              <a:defRPr/>
            </a:pPr>
            <a:r>
              <a:rPr lang="de-DE" sz="1600" b="1">
                <a:latin typeface="+mj-lt"/>
                <a:cs typeface="Times New Roman" panose="02020603050405020304" pitchFamily="18" charset="0"/>
              </a:rPr>
              <a:t>Unternehmen &amp; Beruf:</a:t>
            </a:r>
            <a:endParaRPr lang="de-DE" sz="1600" b="1">
              <a:latin typeface="+mj-lt"/>
            </a:endParaRPr>
          </a:p>
        </p:txBody>
      </p:sp>
      <p:sp>
        <p:nvSpPr>
          <p:cNvPr id="29" name="Textplatzhalter 46">
            <a:extLst>
              <a:ext uri="{FF2B5EF4-FFF2-40B4-BE49-F238E27FC236}">
                <a16:creationId xmlns:a16="http://schemas.microsoft.com/office/drawing/2014/main" id="{A48B9282-658A-4D80-8655-C457803516B7}"/>
              </a:ext>
            </a:extLst>
          </p:cNvPr>
          <p:cNvSpPr>
            <a:spLocks noGrp="1"/>
          </p:cNvSpPr>
          <p:nvPr>
            <p:ph type="body" sz="quarter" idx="22"/>
          </p:nvPr>
        </p:nvSpPr>
        <p:spPr>
          <a:xfrm>
            <a:off x="3357675" y="2630061"/>
            <a:ext cx="7364702" cy="338315"/>
          </a:xfrm>
        </p:spPr>
        <p:txBody>
          <a:bodyPr>
            <a:noAutofit/>
          </a:bodyPr>
          <a:lstStyle>
            <a:lvl1pPr marL="0" indent="0">
              <a:buNone/>
              <a:defRPr sz="1600">
                <a:latin typeface="+mj-lt"/>
              </a:defRPr>
            </a:lvl1pPr>
          </a:lstStyle>
          <a:p>
            <a:pPr lvl="0"/>
            <a:endParaRPr lang="de-DE"/>
          </a:p>
        </p:txBody>
      </p:sp>
      <p:sp>
        <p:nvSpPr>
          <p:cNvPr id="30" name="Textplatzhalter 46">
            <a:extLst>
              <a:ext uri="{FF2B5EF4-FFF2-40B4-BE49-F238E27FC236}">
                <a16:creationId xmlns:a16="http://schemas.microsoft.com/office/drawing/2014/main" id="{1A9582E8-1F67-47DB-8C2A-4407BC96957E}"/>
              </a:ext>
            </a:extLst>
          </p:cNvPr>
          <p:cNvSpPr>
            <a:spLocks noGrp="1"/>
          </p:cNvSpPr>
          <p:nvPr>
            <p:ph type="body" sz="quarter" idx="23"/>
          </p:nvPr>
        </p:nvSpPr>
        <p:spPr>
          <a:xfrm>
            <a:off x="3364655" y="3043201"/>
            <a:ext cx="7373277"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312231674"/>
      </p:ext>
    </p:extLst>
  </p:cSld>
  <p:clrMapOvr>
    <a:masterClrMapping/>
  </p:clrMapOvr>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A71E8EBA-BCC2-4784-85CB-D8D1B2083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a:latin typeface="+mj-lt"/>
                <a:cs typeface="Times New Roman" panose="02020603050405020304" pitchFamily="18" charset="0"/>
              </a:rPr>
              <a:t>Ihr braucht mehr Platz? Kopiert euch einfach die dafür vorgesehene Slide und fügt sie hier ein.</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INFORMATIONEN ÜBER EUER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de-DE" sz="1600" b="1">
                <a:latin typeface="+mj-lt"/>
                <a:cs typeface="Times New Roman" panose="02020603050405020304" pitchFamily="18" charset="0"/>
              </a:rPr>
              <a:t>Stelle dich und dein Team kurz vor! Woher kommt ihr? Welche Fähigkeiten bringt ihr mit? Wie spielen eure Fähigkeiten perfekt zusammen? Und was bewegt euch zu einer Teilnahme an der Future </a:t>
            </a:r>
            <a:r>
              <a:rPr lang="de-DE" sz="1600" b="1" err="1">
                <a:latin typeface="+mj-lt"/>
                <a:cs typeface="Times New Roman" panose="02020603050405020304" pitchFamily="18" charset="0"/>
              </a:rPr>
              <a:t>of</a:t>
            </a:r>
            <a:r>
              <a:rPr lang="de-DE" sz="1600" b="1">
                <a:latin typeface="+mj-lt"/>
                <a:cs typeface="Times New Roman" panose="02020603050405020304" pitchFamily="18" charset="0"/>
              </a:rPr>
              <a:t> Health – ServiceCenter eine Krankenkasse Challenge? </a:t>
            </a:r>
            <a:endParaRPr lang="de-DE" sz="1600" b="1">
              <a:latin typeface="+mj-lt"/>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BBDF1989-6CC2-47B9-8905-A5365F337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Calibri" panose="020F0502020204030204"/>
                <a:ea typeface="+mn-ea"/>
                <a:cs typeface="+mn-cs"/>
              </a:rPr>
              <a:t>LEITFRAGEN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5816977"/>
          </a:xfrm>
          <a:prstGeom prst="rect">
            <a:avLst/>
          </a:prstGeom>
        </p:spPr>
        <p:txBody>
          <a:bodyPr wrap="square" anchor="t">
            <a:spAutoFit/>
          </a:bodyPr>
          <a:lstStyle/>
          <a:p>
            <a:pPr algn="just">
              <a:defRPr/>
            </a:pPr>
            <a:r>
              <a:rPr lang="de-DE" sz="1200" b="0" dirty="0">
                <a:latin typeface="Apercu Pro" panose="020B0503050601040103" pitchFamily="34" charset="0"/>
              </a:rPr>
              <a:t>Liebe </a:t>
            </a:r>
            <a:r>
              <a:rPr lang="de-DE" sz="1200" b="0" dirty="0" err="1">
                <a:latin typeface="Apercu Pro" panose="020B0503050601040103" pitchFamily="34" charset="0"/>
              </a:rPr>
              <a:t>Teilnehmer:innen</a:t>
            </a:r>
            <a:r>
              <a:rPr lang="de-DE" sz="1200" b="0" dirty="0">
                <a:latin typeface="Apercu Pro" panose="020B0503050601040103" pitchFamily="34" charset="0"/>
              </a:rPr>
              <a:t>,</a:t>
            </a:r>
          </a:p>
          <a:p>
            <a:pPr algn="just">
              <a:defRPr/>
            </a:pPr>
            <a:r>
              <a:rPr lang="de-DE" sz="1200" b="0" dirty="0">
                <a:latin typeface="Apercu Pro" panose="020B0503050601040103" pitchFamily="34" charset="0"/>
              </a:rPr>
              <a:t>Die BKK VBU hat euch im Briefing verschiedene Leitfragen vorgegeben.</a:t>
            </a:r>
          </a:p>
          <a:p>
            <a:pPr algn="just">
              <a:defRPr/>
            </a:pPr>
            <a:r>
              <a:rPr lang="de-DE" sz="1200" b="0" dirty="0">
                <a:latin typeface="Apercu Pro" panose="020B0503050601040103" pitchFamily="34" charset="0"/>
              </a:rPr>
              <a:t>Diese müssen nicht alle zwangsläufig beantwortet werden, sondern dienen euch als Orientierung und Inspiration.</a:t>
            </a:r>
          </a:p>
          <a:p>
            <a:pPr algn="just">
              <a:defRPr/>
            </a:pPr>
            <a:r>
              <a:rPr lang="de-DE" sz="1200" b="0" dirty="0">
                <a:latin typeface="Apercu Pro" panose="020B0503050601040103" pitchFamily="34" charset="0"/>
              </a:rPr>
              <a:t>Im Folgenden findet ihr noch einmal die Leitfragen aus dem Briefing:</a:t>
            </a:r>
          </a:p>
          <a:p>
            <a:pPr marL="171450" indent="-171450" algn="just">
              <a:buFont typeface="Arial" panose="020B0604020202020204" pitchFamily="34" charset="0"/>
              <a:buChar char="•"/>
              <a:defRPr/>
            </a:pPr>
            <a:endParaRPr lang="de-DE" sz="1200" b="0" dirty="0">
              <a:latin typeface="Apercu Pro" panose="020B0503050601040103" pitchFamily="34" charset="0"/>
            </a:endParaRPr>
          </a:p>
          <a:p>
            <a:pPr marL="228600" indent="-228600">
              <a:lnSpc>
                <a:spcPct val="150000"/>
              </a:lnSpc>
              <a:buFont typeface="Arial" panose="020B0604020202020204" pitchFamily="34" charset="0"/>
              <a:buChar char="•"/>
            </a:pPr>
            <a:r>
              <a:rPr lang="de-DE" sz="1200" b="0" dirty="0">
                <a:latin typeface="Apercu Pro" panose="02000803040000020004" pitchFamily="50" charset="0"/>
              </a:rPr>
              <a:t>Wie können wir in einem ServiceCenter der Zukunft den Spagat schaffen, klassische </a:t>
            </a:r>
            <a:r>
              <a:rPr lang="de-DE" sz="1200" b="0" dirty="0" err="1">
                <a:latin typeface="Apercu Pro" panose="02000803040000020004" pitchFamily="50" charset="0"/>
              </a:rPr>
              <a:t>Kund:innen</a:t>
            </a:r>
            <a:r>
              <a:rPr lang="de-DE" sz="1200" b="0" dirty="0">
                <a:latin typeface="Apercu Pro" panose="02000803040000020004" pitchFamily="50" charset="0"/>
              </a:rPr>
              <a:t> und deren Bedürfnisse mit den Vorstellungen der Digitalen Generation zu vereinen, um attraktiv, lebensverbessernd und wettbewerbsfähig zu sein? Was müssen wir tun, um als Krankenkasse digital und physisch in dieser Welt weiter zu existieren und Präsenz bei allen Zielgruppen zu zeigen?</a:t>
            </a:r>
          </a:p>
          <a:p>
            <a:pPr marL="228600" indent="-228600">
              <a:lnSpc>
                <a:spcPct val="150000"/>
              </a:lnSpc>
              <a:buFont typeface="Arial" panose="020B0604020202020204" pitchFamily="34" charset="0"/>
              <a:buChar char="•"/>
            </a:pPr>
            <a:r>
              <a:rPr lang="de-DE" sz="1200" b="0" dirty="0">
                <a:latin typeface="Apercu Pro" panose="02000803040000020004" pitchFamily="50" charset="0"/>
              </a:rPr>
              <a:t>Wie können wir in Zukunft ein ServiceCenter der Zukunft gestalten, das die Basisaufgaben einer Krankenkasse mit den Herausforderungen, die die Gesundheit allgemein mit sich bringt, vereint?</a:t>
            </a:r>
          </a:p>
          <a:p>
            <a:pPr marL="228600" indent="-228600">
              <a:lnSpc>
                <a:spcPct val="150000"/>
              </a:lnSpc>
              <a:buFont typeface="Arial" panose="020B0604020202020204" pitchFamily="34" charset="0"/>
              <a:buChar char="•"/>
            </a:pPr>
            <a:r>
              <a:rPr lang="de-DE" sz="1200" b="0" dirty="0">
                <a:latin typeface="Apercu Pro" panose="02000803040000020004" pitchFamily="50" charset="0"/>
              </a:rPr>
              <a:t>Welche Möglichkeiten, Angebote und Kompetenzen muss es zukünftig im ServiceCenter geben, um unsere </a:t>
            </a:r>
            <a:r>
              <a:rPr lang="de-DE" sz="1200" b="0" dirty="0" err="1">
                <a:latin typeface="Apercu Pro" panose="02000803040000020004" pitchFamily="50" charset="0"/>
              </a:rPr>
              <a:t>Kund:innenbindung</a:t>
            </a:r>
            <a:r>
              <a:rPr lang="de-DE" sz="1200" b="0" dirty="0">
                <a:latin typeface="Apercu Pro" panose="02000803040000020004" pitchFamily="50" charset="0"/>
              </a:rPr>
              <a:t> und </a:t>
            </a:r>
            <a:r>
              <a:rPr lang="de-DE" sz="1200" b="0" dirty="0" err="1">
                <a:latin typeface="Apercu Pro" panose="02000803040000020004" pitchFamily="50" charset="0"/>
              </a:rPr>
              <a:t>Kund:innenneugewinnung</a:t>
            </a:r>
            <a:r>
              <a:rPr lang="de-DE" sz="1200" b="0" dirty="0">
                <a:latin typeface="Apercu Pro" panose="02000803040000020004" pitchFamily="50" charset="0"/>
              </a:rPr>
              <a:t> erfolgreicher zu gestalten?</a:t>
            </a:r>
          </a:p>
          <a:p>
            <a:pPr marL="228600" indent="-228600">
              <a:lnSpc>
                <a:spcPct val="150000"/>
              </a:lnSpc>
              <a:buFont typeface="Arial" panose="020B0604020202020204" pitchFamily="34" charset="0"/>
              <a:buChar char="•"/>
            </a:pPr>
            <a:r>
              <a:rPr lang="de-DE" sz="1200" b="0" dirty="0">
                <a:latin typeface="Apercu Pro" panose="02000803040000020004" pitchFamily="50" charset="0"/>
                <a:ea typeface="Calibri" panose="020F0502020204030204" pitchFamily="34" charset="0"/>
                <a:cs typeface="Times New Roman" panose="02020603050405020304" pitchFamily="18" charset="0"/>
              </a:rPr>
              <a:t>Wie können wir es schaffen, dass sich unsere </a:t>
            </a:r>
            <a:r>
              <a:rPr lang="de-DE" sz="1200" b="0" dirty="0" err="1">
                <a:latin typeface="Apercu Pro" panose="02000803040000020004" pitchFamily="50" charset="0"/>
                <a:ea typeface="Calibri" panose="020F0502020204030204" pitchFamily="34" charset="0"/>
                <a:cs typeface="Times New Roman" panose="02020603050405020304" pitchFamily="18" charset="0"/>
              </a:rPr>
              <a:t>Kund:innen</a:t>
            </a:r>
            <a:r>
              <a:rPr lang="de-DE" sz="1200" b="0" dirty="0">
                <a:latin typeface="Apercu Pro" panose="02000803040000020004" pitchFamily="50" charset="0"/>
                <a:ea typeface="Calibri" panose="020F0502020204030204" pitchFamily="34" charset="0"/>
                <a:cs typeface="Times New Roman" panose="02020603050405020304" pitchFamily="18" charset="0"/>
              </a:rPr>
              <a:t> und </a:t>
            </a:r>
            <a:r>
              <a:rPr lang="de-DE" sz="1200" b="0" dirty="0" err="1">
                <a:latin typeface="Apercu Pro" panose="02000803040000020004" pitchFamily="50" charset="0"/>
                <a:ea typeface="Calibri" panose="020F0502020204030204" pitchFamily="34" charset="0"/>
                <a:cs typeface="Times New Roman" panose="02020603050405020304" pitchFamily="18" charset="0"/>
              </a:rPr>
              <a:t>Mitarbeiter:innen</a:t>
            </a:r>
            <a:r>
              <a:rPr lang="de-DE" sz="1200" b="0" dirty="0">
                <a:latin typeface="Apercu Pro" panose="02000803040000020004" pitchFamily="50" charset="0"/>
                <a:ea typeface="Calibri" panose="020F0502020204030204" pitchFamily="34" charset="0"/>
                <a:cs typeface="Times New Roman" panose="02020603050405020304" pitchFamily="18" charset="0"/>
              </a:rPr>
              <a:t> in den </a:t>
            </a:r>
            <a:r>
              <a:rPr lang="de-DE" sz="1200" b="0" dirty="0" err="1">
                <a:latin typeface="Apercu Pro" panose="02000803040000020004" pitchFamily="50" charset="0"/>
                <a:ea typeface="Calibri" panose="020F0502020204030204" pitchFamily="34" charset="0"/>
                <a:cs typeface="Times New Roman" panose="02020603050405020304" pitchFamily="18" charset="0"/>
              </a:rPr>
              <a:t>ServiceCentern</a:t>
            </a:r>
            <a:r>
              <a:rPr lang="de-DE" sz="1200" b="0" dirty="0">
                <a:latin typeface="Apercu Pro" panose="02000803040000020004" pitchFamily="50" charset="0"/>
                <a:ea typeface="Calibri" panose="020F0502020204030204" pitchFamily="34" charset="0"/>
                <a:cs typeface="Times New Roman" panose="02020603050405020304" pitchFamily="18" charset="0"/>
              </a:rPr>
              <a:t> wohl fühlen und den Kunden-Besuch mit positiven Emotionen verbinden? </a:t>
            </a:r>
          </a:p>
          <a:p>
            <a:pPr marL="228600" indent="-228600">
              <a:lnSpc>
                <a:spcPct val="150000"/>
              </a:lnSpc>
              <a:buFont typeface="Arial" panose="020B0604020202020204" pitchFamily="34" charset="0"/>
              <a:buChar char="•"/>
            </a:pPr>
            <a:r>
              <a:rPr lang="de-DE" sz="1200" b="0" dirty="0">
                <a:latin typeface="Apercu Pro" panose="02000803040000020004" pitchFamily="50" charset="0"/>
              </a:rPr>
              <a:t>Wie können wir mehr über die Bedürfnisse von (potentiellen) </a:t>
            </a:r>
            <a:r>
              <a:rPr lang="de-DE" sz="1200" b="0" dirty="0" err="1">
                <a:latin typeface="Apercu Pro" panose="02000803040000020004" pitchFamily="50" charset="0"/>
              </a:rPr>
              <a:t>Kund:innen</a:t>
            </a:r>
            <a:r>
              <a:rPr lang="de-DE" sz="1200" b="0" dirty="0">
                <a:latin typeface="Apercu Pro" panose="02000803040000020004" pitchFamily="50" charset="0"/>
              </a:rPr>
              <a:t> erfahren, um darauf basierend passende innovative Angebote zu gestalten? </a:t>
            </a:r>
          </a:p>
          <a:p>
            <a:pPr marL="228600" indent="-228600">
              <a:lnSpc>
                <a:spcPct val="150000"/>
              </a:lnSpc>
              <a:buFont typeface="Arial" panose="020B0604020202020204" pitchFamily="34" charset="0"/>
              <a:buChar char="•"/>
            </a:pPr>
            <a:r>
              <a:rPr lang="de-DE" sz="1200" b="0" dirty="0">
                <a:latin typeface="Apercu Pro" panose="02000803040000020004" pitchFamily="50" charset="0"/>
                <a:ea typeface="Calibri" panose="020F0502020204030204" pitchFamily="34" charset="0"/>
                <a:cs typeface="Times New Roman" panose="02020603050405020304" pitchFamily="18" charset="0"/>
              </a:rPr>
              <a:t>Wie können wir im ServiceCenter der Zukunft einen positiven Beitrag zur Umwelt leisten und wie können wir es schaffen, möglichst nachhaltig zu agieren?</a:t>
            </a:r>
          </a:p>
          <a:p>
            <a:pPr marL="228600" indent="-228600">
              <a:lnSpc>
                <a:spcPct val="150000"/>
              </a:lnSpc>
              <a:buFont typeface="Arial" panose="020B0604020202020204" pitchFamily="34" charset="0"/>
              <a:buChar char="•"/>
            </a:pPr>
            <a:r>
              <a:rPr lang="de-DE" sz="1200" b="0" dirty="0">
                <a:latin typeface="Apercu Pro" panose="02000803040000020004" pitchFamily="50" charset="0"/>
                <a:ea typeface="Calibri" panose="020F0502020204030204" pitchFamily="34" charset="0"/>
                <a:cs typeface="Times New Roman" panose="02020603050405020304" pitchFamily="18" charset="0"/>
              </a:rPr>
              <a:t>Wie können wir für unsere </a:t>
            </a:r>
            <a:r>
              <a:rPr lang="de-DE" sz="1200" b="0" dirty="0" err="1">
                <a:latin typeface="Apercu Pro" panose="02000803040000020004" pitchFamily="50" charset="0"/>
                <a:ea typeface="Calibri" panose="020F0502020204030204" pitchFamily="34" charset="0"/>
                <a:cs typeface="Times New Roman" panose="02020603050405020304" pitchFamily="18" charset="0"/>
              </a:rPr>
              <a:t>Kund:innen</a:t>
            </a:r>
            <a:r>
              <a:rPr lang="de-DE" sz="1200" b="0" dirty="0">
                <a:latin typeface="Apercu Pro" panose="02000803040000020004" pitchFamily="50" charset="0"/>
                <a:ea typeface="Calibri" panose="020F0502020204030204" pitchFamily="34" charset="0"/>
                <a:cs typeface="Times New Roman" panose="02020603050405020304" pitchFamily="18" charset="0"/>
              </a:rPr>
              <a:t> Kontaktpunkte zu positiven Erlebnissen geben? </a:t>
            </a:r>
          </a:p>
          <a:p>
            <a:pPr marL="228600" indent="-228600">
              <a:lnSpc>
                <a:spcPct val="150000"/>
              </a:lnSpc>
              <a:buFont typeface="Arial" panose="020B0604020202020204" pitchFamily="34" charset="0"/>
              <a:buChar char="•"/>
            </a:pPr>
            <a:r>
              <a:rPr lang="de-DE" sz="1200" b="0" dirty="0">
                <a:latin typeface="Apercu Pro" panose="02000803040000020004" pitchFamily="50" charset="0"/>
                <a:ea typeface="Calibri" panose="020F0502020204030204" pitchFamily="34" charset="0"/>
                <a:cs typeface="Times New Roman" panose="02020603050405020304" pitchFamily="18" charset="0"/>
              </a:rPr>
              <a:t>Welche Erlebnisse mit Mehrwert können wir für potentielle </a:t>
            </a:r>
            <a:r>
              <a:rPr lang="de-DE" sz="1200" b="0" dirty="0" err="1">
                <a:latin typeface="Apercu Pro" panose="02000803040000020004" pitchFamily="50" charset="0"/>
                <a:ea typeface="Calibri" panose="020F0502020204030204" pitchFamily="34" charset="0"/>
                <a:cs typeface="Times New Roman" panose="02020603050405020304" pitchFamily="18" charset="0"/>
              </a:rPr>
              <a:t>Kund:innen</a:t>
            </a:r>
            <a:r>
              <a:rPr lang="de-DE" sz="1200" b="0" dirty="0">
                <a:latin typeface="Apercu Pro" panose="02000803040000020004" pitchFamily="50" charset="0"/>
                <a:ea typeface="Calibri" panose="020F0502020204030204" pitchFamily="34" charset="0"/>
                <a:cs typeface="Times New Roman" panose="02020603050405020304" pitchFamily="18" charset="0"/>
              </a:rPr>
              <a:t> generieren, um die Zahl der persönlichen Kontaktpunkte zu erhöhen</a:t>
            </a:r>
          </a:p>
          <a:p>
            <a:pPr marL="228600" indent="-228600">
              <a:lnSpc>
                <a:spcPct val="150000"/>
              </a:lnSpc>
              <a:buFont typeface="Arial" panose="020B0604020202020204" pitchFamily="34" charset="0"/>
              <a:buChar char="•"/>
            </a:pPr>
            <a:r>
              <a:rPr lang="de-DE" sz="1200" b="0" dirty="0">
                <a:effectLst/>
                <a:latin typeface="Apercu Pro" panose="02000803040000020004" pitchFamily="50" charset="0"/>
                <a:ea typeface="Calibri" panose="020F0502020204030204" pitchFamily="34" charset="0"/>
                <a:cs typeface="Times New Roman" panose="02020603050405020304" pitchFamily="18" charset="0"/>
              </a:rPr>
              <a:t>Wie können wir uns </a:t>
            </a:r>
            <a:r>
              <a:rPr lang="de-DE" sz="1200" b="0" dirty="0">
                <a:latin typeface="Apercu Pro" panose="02000803040000020004" pitchFamily="50" charset="0"/>
                <a:ea typeface="Calibri" panose="020F0502020204030204" pitchFamily="34" charset="0"/>
                <a:cs typeface="Times New Roman" panose="02020603050405020304" pitchFamily="18" charset="0"/>
              </a:rPr>
              <a:t>als „Krankenkasse zum anfassen“ positionieren und unsere Beratung „erlebbar“ machen?</a:t>
            </a:r>
          </a:p>
          <a:p>
            <a:pPr marL="0" indent="0">
              <a:lnSpc>
                <a:spcPct val="150000"/>
              </a:lnSpc>
              <a:buFont typeface="Arial" panose="020B0604020202020204" pitchFamily="34" charset="0"/>
              <a:buNone/>
            </a:pPr>
            <a:endParaRPr lang="de-DE" sz="1200" b="0" dirty="0">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de-DE" sz="1200" b="0" dirty="0">
                <a:effectLst/>
                <a:latin typeface="Apercu Pro" panose="02000803040000020004" pitchFamily="50" charset="0"/>
                <a:ea typeface="Calibri" panose="020F0502020204030204" pitchFamily="34" charset="0"/>
                <a:cs typeface="Times New Roman" panose="02020603050405020304" pitchFamily="18" charset="0"/>
              </a:rPr>
              <a:t>Alle Informationen zu den track-spezifischen Leitfragen findet ihr </a:t>
            </a:r>
            <a:r>
              <a:rPr lang="de-DE" sz="1200" b="0" dirty="0">
                <a:effectLst/>
                <a:latin typeface="Apercu Pro" panose="02000803040000020004" pitchFamily="50" charset="0"/>
                <a:ea typeface="Calibri" panose="020F0502020204030204" pitchFamily="34" charset="0"/>
                <a:cs typeface="Times New Roman" panose="02020603050405020304" pitchFamily="18" charset="0"/>
                <a:hlinkClick r:id="rId3"/>
              </a:rPr>
              <a:t>hier</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endParaRPr lang="de-DE" sz="1200" b="0" dirty="0">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algn="just">
              <a:defRPr/>
            </a:pPr>
            <a:endParaRPr lang="de-DE" sz="1200" b="0" dirty="0">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pic>
        <p:nvPicPr>
          <p:cNvPr id="13" name="Grafik 12" descr="Ein Bild, das sitzend, Nacht, Draht, Licht enthält.&#10;&#10;Automatisch generierte Beschreibung">
            <a:extLst>
              <a:ext uri="{FF2B5EF4-FFF2-40B4-BE49-F238E27FC236}">
                <a16:creationId xmlns:a16="http://schemas.microsoft.com/office/drawing/2014/main" id="{2D4D0A9C-8995-427D-A2A3-142934BAE44D}"/>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r="40468" b="1398"/>
          <a:stretch/>
        </p:blipFill>
        <p:spPr>
          <a:xfrm rot="5400000">
            <a:off x="4889565" y="-2634142"/>
            <a:ext cx="3429001" cy="12178321"/>
          </a:xfrm>
          <a:prstGeom prst="rect">
            <a:avLst/>
          </a:prstGeom>
          <a:ln>
            <a:noFill/>
          </a:ln>
        </p:spPr>
      </p:pic>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08.02.2021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660" r:id="rId6"/>
    <p:sldLayoutId id="2147483707" r:id="rId7"/>
    <p:sldLayoutId id="2147483706" r:id="rId8"/>
    <p:sldLayoutId id="2147483719" r:id="rId9"/>
    <p:sldLayoutId id="2147483667" r:id="rId10"/>
    <p:sldLayoutId id="2147483708" r:id="rId11"/>
    <p:sldLayoutId id="2147483718" r:id="rId12"/>
    <p:sldLayoutId id="2147483709" r:id="rId13"/>
    <p:sldLayoutId id="2147483721" r:id="rId14"/>
    <p:sldLayoutId id="2147483712" r:id="rId15"/>
    <p:sldLayoutId id="2147483722" r:id="rId16"/>
    <p:sldLayoutId id="2147483723" r:id="rId17"/>
    <p:sldLayoutId id="2147483711" r:id="rId18"/>
    <p:sldLayoutId id="2147483713" r:id="rId19"/>
    <p:sldLayoutId id="214748371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947E70-37BC-427B-B824-3C3B7A4D5D69}"/>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8E3BB292-BCB1-482C-A98A-FC70DD81B08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9163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1625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2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C51DB6-BBA1-4D27-8E99-A10FABD3F7A3}"/>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1EFE8387-5935-4CF2-BAFE-8E1940844F3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570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CF023B-3B39-47FE-AB16-92C60E79CB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54F6271B-E00A-4B04-8C48-1B840E47B81C}"/>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A12B1905-B8CE-479A-A5BE-80E1307DB7BD}"/>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6D0D50A6-0818-412B-A537-2361527B9B4D}"/>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74362443-46F3-4978-B6B1-1CB984A69D08}"/>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278D8A85-0424-45BD-8FF5-F098E81EC49B}"/>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9A0F47A9-8F52-486A-9EEF-3E55468E13F5}"/>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217F3113-CABB-4CFB-BF03-759CB76CFA48}"/>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8A722A5B-B978-482C-A369-31EA5BE73684}"/>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454D845F-1192-4EC5-9ADE-4B83FA9F4782}"/>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80B87414-FF83-4397-B43C-F0093024FB50}"/>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82055DC2-E836-42B2-A487-683CE37B4C2E}"/>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582886FE-CC02-4BC8-A5B2-47612285098C}"/>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A935A81C-6711-4FA0-9F84-8AD34B7B5D17}"/>
              </a:ext>
            </a:extLst>
          </p:cNvPr>
          <p:cNvSpPr>
            <a:spLocks noGrp="1"/>
          </p:cNvSpPr>
          <p:nvPr>
            <p:ph type="body" sz="quarter" idx="24"/>
          </p:nvPr>
        </p:nvSpPr>
        <p:spPr/>
        <p:txBody>
          <a:bodyPr/>
          <a:lstStyle/>
          <a:p>
            <a:endParaRPr lang="de-DE"/>
          </a:p>
        </p:txBody>
      </p:sp>
      <p:sp>
        <p:nvSpPr>
          <p:cNvPr id="16" name="Textplatzhalter 15">
            <a:extLst>
              <a:ext uri="{FF2B5EF4-FFF2-40B4-BE49-F238E27FC236}">
                <a16:creationId xmlns:a16="http://schemas.microsoft.com/office/drawing/2014/main" id="{E6FD52CF-D08A-4A52-B797-19C1E0EC3675}"/>
              </a:ext>
            </a:extLst>
          </p:cNvPr>
          <p:cNvSpPr>
            <a:spLocks noGrp="1"/>
          </p:cNvSpPr>
          <p:nvPr>
            <p:ph type="body" sz="quarter" idx="25"/>
          </p:nvPr>
        </p:nvSpPr>
        <p:spPr>
          <a:xfrm>
            <a:off x="10611590" y="3402732"/>
            <a:ext cx="908265" cy="338315"/>
          </a:xfrm>
        </p:spPr>
        <p:txBody>
          <a:bodyPr/>
          <a:lstStyle/>
          <a:p>
            <a:endParaRPr lang="de-DE" sz="1400"/>
          </a:p>
        </p:txBody>
      </p:sp>
    </p:spTree>
    <p:extLst>
      <p:ext uri="{BB962C8B-B14F-4D97-AF65-F5344CB8AC3E}">
        <p14:creationId xmlns:p14="http://schemas.microsoft.com/office/powerpoint/2010/main" val="191151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AA48E5-6508-4472-96F0-77957337C839}"/>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F2417AB0-C527-4EE6-A197-7743DD37D3E5}"/>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91737C63-102B-40C4-A40D-4B801DDF8EB6}"/>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033D202E-01CB-49A6-85A0-2529CFFA43CA}"/>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07A81B05-A8F3-47F0-9122-16B2D99CAA16}"/>
              </a:ext>
            </a:extLst>
          </p:cNvPr>
          <p:cNvSpPr>
            <a:spLocks noGrp="1"/>
          </p:cNvSpPr>
          <p:nvPr>
            <p:ph type="body" sz="quarter" idx="19"/>
          </p:nvPr>
        </p:nvSpPr>
        <p:spPr/>
        <p:txBody>
          <a:bodyPr/>
          <a:lstStyle/>
          <a:p>
            <a:endParaRPr lang="de-DE"/>
          </a:p>
        </p:txBody>
      </p:sp>
      <p:sp>
        <p:nvSpPr>
          <p:cNvPr id="7" name="Textplatzhalter 6">
            <a:extLst>
              <a:ext uri="{FF2B5EF4-FFF2-40B4-BE49-F238E27FC236}">
                <a16:creationId xmlns:a16="http://schemas.microsoft.com/office/drawing/2014/main" id="{DC1DE1DA-5978-4687-9F70-1669753DBC5D}"/>
              </a:ext>
            </a:extLst>
          </p:cNvPr>
          <p:cNvSpPr>
            <a:spLocks noGrp="1"/>
          </p:cNvSpPr>
          <p:nvPr>
            <p:ph type="body" sz="quarter" idx="20"/>
          </p:nvPr>
        </p:nvSpPr>
        <p:spPr/>
        <p:txBody>
          <a:bodyPr/>
          <a:lstStyle/>
          <a:p>
            <a:endParaRPr lang="de-DE"/>
          </a:p>
        </p:txBody>
      </p:sp>
      <p:sp>
        <p:nvSpPr>
          <p:cNvPr id="8" name="Textplatzhalter 7">
            <a:extLst>
              <a:ext uri="{FF2B5EF4-FFF2-40B4-BE49-F238E27FC236}">
                <a16:creationId xmlns:a16="http://schemas.microsoft.com/office/drawing/2014/main" id="{03CF096E-465A-4CAE-A5F2-C679D239F67D}"/>
              </a:ext>
            </a:extLst>
          </p:cNvPr>
          <p:cNvSpPr>
            <a:spLocks noGrp="1"/>
          </p:cNvSpPr>
          <p:nvPr>
            <p:ph type="body" sz="quarter" idx="21"/>
          </p:nvPr>
        </p:nvSpPr>
        <p:spPr/>
        <p:txBody>
          <a:bodyPr/>
          <a:lstStyle/>
          <a:p>
            <a:endParaRPr lang="de-DE"/>
          </a:p>
        </p:txBody>
      </p:sp>
      <p:sp>
        <p:nvSpPr>
          <p:cNvPr id="9" name="Textplatzhalter 8">
            <a:extLst>
              <a:ext uri="{FF2B5EF4-FFF2-40B4-BE49-F238E27FC236}">
                <a16:creationId xmlns:a16="http://schemas.microsoft.com/office/drawing/2014/main" id="{16C6DD6C-94EF-4804-A23A-C20354A14B09}"/>
              </a:ext>
            </a:extLst>
          </p:cNvPr>
          <p:cNvSpPr>
            <a:spLocks noGrp="1"/>
          </p:cNvSpPr>
          <p:nvPr>
            <p:ph type="body" sz="quarter" idx="22"/>
          </p:nvPr>
        </p:nvSpPr>
        <p:spPr/>
        <p:txBody>
          <a:bodyPr/>
          <a:lstStyle/>
          <a:p>
            <a:endParaRPr lang="de-DE"/>
          </a:p>
        </p:txBody>
      </p:sp>
      <p:sp>
        <p:nvSpPr>
          <p:cNvPr id="10" name="Textplatzhalter 9">
            <a:extLst>
              <a:ext uri="{FF2B5EF4-FFF2-40B4-BE49-F238E27FC236}">
                <a16:creationId xmlns:a16="http://schemas.microsoft.com/office/drawing/2014/main" id="{A69C9FEF-29CE-4246-93A5-E9193916C09D}"/>
              </a:ext>
            </a:extLst>
          </p:cNvPr>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2" ma:contentTypeDescription="Ein neues Dokument erstellen." ma:contentTypeScope="" ma:versionID="5f6e6892c3cc00b1aa73e56b2e05093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eb18da092d00d2091758aea7a2d9a6d3"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F1473-958B-4EDA-9F91-3EF8E6E254A6}">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Sashia Niemeyer</cp:lastModifiedBy>
  <cp:revision>1</cp:revision>
  <dcterms:created xsi:type="dcterms:W3CDTF">2020-07-08T12:31:02Z</dcterms:created>
  <dcterms:modified xsi:type="dcterms:W3CDTF">2021-02-08T15:59:13Z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