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5" r:id="rId9"/>
    <p:sldId id="267" r:id="rId10"/>
    <p:sldId id="263" r:id="rId11"/>
    <p:sldId id="270" r:id="rId12"/>
    <p:sldId id="262" r:id="rId13"/>
    <p:sldId id="269" r:id="rId14"/>
    <p:sldId id="271" r:id="rId15"/>
    <p:sldId id="27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0"/>
    <a:srgbClr val="49AD99"/>
    <a:srgbClr val="EBF9FF"/>
    <a:srgbClr val="EDF7F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2E2EB-EB51-4C46-B40A-1F16E50A78E9}" v="1" dt="2021-04-07T06:17:51.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334" autoAdjust="0"/>
    <p:restoredTop sz="94660"/>
  </p:normalViewPr>
  <p:slideViewPr>
    <p:cSldViewPr snapToGrid="0" showGuides="1">
      <p:cViewPr varScale="1">
        <p:scale>
          <a:sx n="79" d="100"/>
          <a:sy n="79" d="100"/>
        </p:scale>
        <p:origin x="48" y="23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lachetta" userId="c2673b64-1e1d-4393-b7aa-704400dcad57" providerId="ADAL" clId="{5042E2EB-EB51-4C46-B40A-1F16E50A78E9}"/>
    <pc:docChg chg="modMainMaster">
      <pc:chgData name="Marie Blachetta" userId="c2673b64-1e1d-4393-b7aa-704400dcad57" providerId="ADAL" clId="{5042E2EB-EB51-4C46-B40A-1F16E50A78E9}" dt="2021-04-07T06:19:13.506" v="15" actId="1076"/>
      <pc:docMkLst>
        <pc:docMk/>
      </pc:docMkLst>
      <pc:sldMasterChg chg="modSldLayout">
        <pc:chgData name="Marie Blachetta" userId="c2673b64-1e1d-4393-b7aa-704400dcad57" providerId="ADAL" clId="{5042E2EB-EB51-4C46-B40A-1F16E50A78E9}" dt="2021-04-07T06:19:13.506" v="15" actId="1076"/>
        <pc:sldMasterMkLst>
          <pc:docMk/>
          <pc:sldMasterMk cId="4115637900" sldId="2147483648"/>
        </pc:sldMasterMkLst>
        <pc:sldLayoutChg chg="addSp modSp mod">
          <pc:chgData name="Marie Blachetta" userId="c2673b64-1e1d-4393-b7aa-704400dcad57" providerId="ADAL" clId="{5042E2EB-EB51-4C46-B40A-1F16E50A78E9}" dt="2021-04-07T06:19:13.506" v="15" actId="1076"/>
          <pc:sldLayoutMkLst>
            <pc:docMk/>
            <pc:sldMasterMk cId="4115637900" sldId="2147483648"/>
            <pc:sldLayoutMk cId="2964215480" sldId="2147483649"/>
          </pc:sldLayoutMkLst>
          <pc:spChg chg="mod">
            <ac:chgData name="Marie Blachetta" userId="c2673b64-1e1d-4393-b7aa-704400dcad57" providerId="ADAL" clId="{5042E2EB-EB51-4C46-B40A-1F16E50A78E9}" dt="2021-04-07T06:19:13.506" v="15" actId="1076"/>
            <ac:spMkLst>
              <pc:docMk/>
              <pc:sldMasterMk cId="4115637900" sldId="2147483648"/>
              <pc:sldLayoutMk cId="2964215480" sldId="2147483649"/>
              <ac:spMk id="8" creationId="{132118FF-7A0F-460E-BF8F-70EAE671604A}"/>
            </ac:spMkLst>
          </pc:spChg>
          <pc:picChg chg="add mod">
            <ac:chgData name="Marie Blachetta" userId="c2673b64-1e1d-4393-b7aa-704400dcad57" providerId="ADAL" clId="{5042E2EB-EB51-4C46-B40A-1F16E50A78E9}" dt="2021-04-07T06:18:26.560" v="10" actId="1076"/>
            <ac:picMkLst>
              <pc:docMk/>
              <pc:sldMasterMk cId="4115637900" sldId="2147483648"/>
              <pc:sldLayoutMk cId="2964215480" sldId="2147483649"/>
              <ac:picMk id="3" creationId="{1D38ACFF-9A2A-48F3-8074-6162C4A2E229}"/>
            </ac:picMkLst>
          </pc:picChg>
          <pc:picChg chg="mod">
            <ac:chgData name="Marie Blachetta" userId="c2673b64-1e1d-4393-b7aa-704400dcad57" providerId="ADAL" clId="{5042E2EB-EB51-4C46-B40A-1F16E50A78E9}" dt="2021-04-07T06:18:17.848" v="9" actId="1076"/>
            <ac:picMkLst>
              <pc:docMk/>
              <pc:sldMasterMk cId="4115637900" sldId="2147483648"/>
              <pc:sldLayoutMk cId="2964215480" sldId="2147483649"/>
              <ac:picMk id="10" creationId="{CEA4855D-4600-4779-8F65-B94B3A4986CE}"/>
            </ac:picMkLst>
          </pc:picChg>
          <pc:picChg chg="mod">
            <ac:chgData name="Marie Blachetta" userId="c2673b64-1e1d-4393-b7aa-704400dcad57" providerId="ADAL" clId="{5042E2EB-EB51-4C46-B40A-1F16E50A78E9}" dt="2021-04-07T06:18:48.331" v="14" actId="1076"/>
            <ac:picMkLst>
              <pc:docMk/>
              <pc:sldMasterMk cId="4115637900" sldId="2147483648"/>
              <pc:sldLayoutMk cId="2964215480" sldId="2147483649"/>
              <ac:picMk id="11" creationId="{8F7A349C-62E2-4017-BCCC-5380F9E0597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descr="Ein Bild, das Helm, Porzellan enthält.&#10;&#10;Automatisch generierte Beschreibung">
            <a:extLst>
              <a:ext uri="{FF2B5EF4-FFF2-40B4-BE49-F238E27FC236}">
                <a16:creationId xmlns:a16="http://schemas.microsoft.com/office/drawing/2014/main" id="{FC559F58-288D-44B7-960C-88873FF4B5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268" y="730250"/>
            <a:ext cx="5397500" cy="5397500"/>
          </a:xfrm>
          <a:prstGeom prst="rect">
            <a:avLst/>
          </a:prstGeom>
        </p:spPr>
      </p:pic>
      <p:sp>
        <p:nvSpPr>
          <p:cNvPr id="8" name="Textfeld 7">
            <a:extLst>
              <a:ext uri="{FF2B5EF4-FFF2-40B4-BE49-F238E27FC236}">
                <a16:creationId xmlns:a16="http://schemas.microsoft.com/office/drawing/2014/main" id="{132118FF-7A0F-460E-BF8F-70EAE671604A}"/>
              </a:ext>
            </a:extLst>
          </p:cNvPr>
          <p:cNvSpPr txBox="1"/>
          <p:nvPr userDrawn="1"/>
        </p:nvSpPr>
        <p:spPr>
          <a:xfrm>
            <a:off x="6630506" y="1480290"/>
            <a:ext cx="5092100" cy="861774"/>
          </a:xfrm>
          <a:prstGeom prst="rect">
            <a:avLst/>
          </a:prstGeom>
          <a:noFill/>
        </p:spPr>
        <p:txBody>
          <a:bodyPr wrap="square" rtlCol="0">
            <a:spAutoFit/>
          </a:bodyPr>
          <a:lstStyle/>
          <a:p>
            <a:r>
              <a:rPr lang="de-DE" sz="3200" spc="300" dirty="0">
                <a:solidFill>
                  <a:srgbClr val="003162"/>
                </a:solidFill>
                <a:latin typeface="Apercu Pro" panose="020B0503050601040103" pitchFamily="34" charset="0"/>
              </a:rPr>
              <a:t>Digital Future Challenge</a:t>
            </a:r>
          </a:p>
          <a:p>
            <a:pPr algn="r"/>
            <a:r>
              <a:rPr lang="de-DE" sz="1800" spc="300" dirty="0">
                <a:solidFill>
                  <a:srgbClr val="49AD99"/>
                </a:solidFill>
                <a:latin typeface="Apercu Pro" panose="020B0503050601040103" pitchFamily="34" charset="0"/>
              </a:rPr>
              <a:t>Submission Template</a:t>
            </a:r>
          </a:p>
        </p:txBody>
      </p:sp>
      <p:pic>
        <p:nvPicPr>
          <p:cNvPr id="10" name="Grafik 9" descr="Ein Bild, das Text, ClipArt enthält.&#10;&#10;Automatisch generierte Beschreibung">
            <a:extLst>
              <a:ext uri="{FF2B5EF4-FFF2-40B4-BE49-F238E27FC236}">
                <a16:creationId xmlns:a16="http://schemas.microsoft.com/office/drawing/2014/main" id="{CEA4855D-4600-4779-8F65-B94B3A4986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4170" y="5870535"/>
            <a:ext cx="602386" cy="602386"/>
          </a:xfrm>
          <a:prstGeom prst="rect">
            <a:avLst/>
          </a:prstGeom>
        </p:spPr>
      </p:pic>
      <p:pic>
        <p:nvPicPr>
          <p:cNvPr id="11" name="Grafik 10" descr="Ein Bild, das Text, Geschirr, ClipArt enthält.&#10;&#10;Automatisch generierte Beschreibung">
            <a:extLst>
              <a:ext uri="{FF2B5EF4-FFF2-40B4-BE49-F238E27FC236}">
                <a16:creationId xmlns:a16="http://schemas.microsoft.com/office/drawing/2014/main" id="{8F7A349C-62E2-4017-BCCC-5380F9E059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35151" y="6055629"/>
            <a:ext cx="3028348" cy="417292"/>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1D38ACFF-9A2A-48F3-8074-6162C4A2E2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43641" y="4515936"/>
            <a:ext cx="2273317" cy="2222516"/>
          </a:xfrm>
          <a:prstGeom prst="rect">
            <a:avLst/>
          </a:prstGeom>
        </p:spPr>
      </p:pic>
    </p:spTree>
    <p:extLst>
      <p:ext uri="{BB962C8B-B14F-4D97-AF65-F5344CB8AC3E}">
        <p14:creationId xmlns:p14="http://schemas.microsoft.com/office/powerpoint/2010/main" val="296421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 Informationen">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101A94DA-094B-477A-B76B-E865B55A6029}"/>
              </a:ext>
            </a:extLst>
          </p:cNvPr>
          <p:cNvSpPr/>
          <p:nvPr userDrawn="1"/>
        </p:nvSpPr>
        <p:spPr bwMode="gray">
          <a:xfrm>
            <a:off x="5934647" y="1456746"/>
            <a:ext cx="5387008" cy="4846085"/>
          </a:xfrm>
          <a:prstGeom prst="rect">
            <a:avLst/>
          </a:prstGeom>
          <a:solidFill>
            <a:srgbClr val="EBF9FF"/>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18" name="Rectangle 6">
            <a:extLst>
              <a:ext uri="{FF2B5EF4-FFF2-40B4-BE49-F238E27FC236}">
                <a16:creationId xmlns:a16="http://schemas.microsoft.com/office/drawing/2014/main" id="{2525734A-4454-41E8-B12F-8A87466A2AF8}"/>
              </a:ext>
            </a:extLst>
          </p:cNvPr>
          <p:cNvSpPr/>
          <p:nvPr userDrawn="1"/>
        </p:nvSpPr>
        <p:spPr bwMode="gray">
          <a:xfrm>
            <a:off x="524207" y="1462640"/>
            <a:ext cx="5387008" cy="4846085"/>
          </a:xfrm>
          <a:prstGeom prst="rect">
            <a:avLst/>
          </a:prstGeom>
          <a:solidFill>
            <a:schemeClr val="bg1">
              <a:lumMod val="95000"/>
            </a:schemeClr>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Rectangle 4">
            <a:extLst>
              <a:ext uri="{FF2B5EF4-FFF2-40B4-BE49-F238E27FC236}">
                <a16:creationId xmlns:a16="http://schemas.microsoft.com/office/drawing/2014/main" id="{91749F7D-A9AE-4FB3-8C43-5CAFEFBC962E}"/>
              </a:ext>
            </a:extLst>
          </p:cNvPr>
          <p:cNvSpPr>
            <a:spLocks noChangeArrowheads="1"/>
          </p:cNvSpPr>
          <p:nvPr userDrawn="1"/>
        </p:nvSpPr>
        <p:spPr bwMode="gray">
          <a:xfrm>
            <a:off x="524207" y="1478897"/>
            <a:ext cx="5387008" cy="4823934"/>
          </a:xfrm>
          <a:prstGeom prst="rect">
            <a:avLst/>
          </a:prstGeom>
          <a:noFill/>
          <a:ln w="9525" algn="ctr">
            <a:noFill/>
            <a:miter lim="800000"/>
            <a:headEnd/>
            <a:tailEnd/>
          </a:ln>
          <a:effec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Aft>
                <a:spcPts val="1200"/>
              </a:spcAft>
            </a:pPr>
            <a:r>
              <a:rPr lang="de-DE" sz="1400" dirty="0">
                <a:latin typeface="Apercu Pro" panose="020B0503050601040103" pitchFamily="34" charset="0"/>
              </a:rPr>
              <a:t>Liebe TeilnehmerInnen, </a:t>
            </a:r>
          </a:p>
          <a:p>
            <a:pPr>
              <a:lnSpc>
                <a:spcPct val="130000"/>
              </a:lnSpc>
              <a:spcAft>
                <a:spcPts val="1200"/>
              </a:spcAft>
            </a:pPr>
            <a:r>
              <a:rPr lang="de-DE" sz="1400" b="0" dirty="0">
                <a:latin typeface="Apercu Pro" panose="020B0503050601040103" pitchFamily="34" charset="0"/>
              </a:rPr>
              <a:t>Dieses Dokument soll euch dabei helfen, eure Ansätze für die Digital Future Challenge 2021 zu entwickeln und zu strukturieren</a:t>
            </a:r>
            <a:r>
              <a:rPr lang="de-DE" sz="1400" b="1" dirty="0">
                <a:latin typeface="Apercu Pro" panose="020B0503050601040103" pitchFamily="34" charset="0"/>
              </a:rPr>
              <a:t>. </a:t>
            </a:r>
          </a:p>
          <a:p>
            <a:pPr>
              <a:lnSpc>
                <a:spcPct val="130000"/>
              </a:lnSpc>
              <a:spcAft>
                <a:spcPts val="1200"/>
              </a:spcAft>
            </a:pPr>
            <a:r>
              <a:rPr lang="de-DE" sz="1400" b="0" dirty="0">
                <a:latin typeface="Apercu Pro" panose="020B0503050601040103" pitchFamily="34" charset="0"/>
              </a:rPr>
              <a:t>Bitte beachtet, dass die Einreichung dieses Submission Templates für eine erfolgreiche Teilnahme </a:t>
            </a:r>
            <a:r>
              <a:rPr lang="de-DE" sz="1400" b="0" u="sng" dirty="0">
                <a:latin typeface="Apercu Pro" panose="020B0503050601040103" pitchFamily="34" charset="0"/>
              </a:rPr>
              <a:t>verpflichtend</a:t>
            </a:r>
            <a:r>
              <a:rPr lang="de-DE" sz="1400" b="0" dirty="0">
                <a:latin typeface="Apercu Pro" panose="020B0503050601040103" pitchFamily="34" charset="0"/>
              </a:rPr>
              <a:t> ist. Deadline ist der </a:t>
            </a:r>
            <a:r>
              <a:rPr lang="de-DE" sz="1400" b="1" dirty="0">
                <a:solidFill>
                  <a:srgbClr val="FF0000"/>
                </a:solidFill>
                <a:latin typeface="Apercu Pro" panose="020B0503050601040103" pitchFamily="34" charset="0"/>
              </a:rPr>
              <a:t>31.05.2021 (23:59 Uhr)</a:t>
            </a:r>
            <a:r>
              <a:rPr lang="de-DE" sz="1400" b="0" dirty="0">
                <a:latin typeface="Apercu Pro" panose="020B0503050601040103" pitchFamily="34" charset="0"/>
              </a:rPr>
              <a:t>, bitte reicht bis zu diesem Zeitpunkt eure Ansätze als </a:t>
            </a:r>
            <a:r>
              <a:rPr lang="de-DE" sz="1400" b="1" dirty="0">
                <a:solidFill>
                  <a:srgbClr val="FF0000"/>
                </a:solidFill>
                <a:latin typeface="Apercu Pro" panose="020B0503050601040103" pitchFamily="34" charset="0"/>
              </a:rPr>
              <a:t>PDF</a:t>
            </a:r>
            <a:r>
              <a:rPr lang="de-DE" sz="1400" b="0" dirty="0">
                <a:latin typeface="Apercu Pro" panose="020B0503050601040103" pitchFamily="34" charset="0"/>
              </a:rPr>
              <a:t> ein.</a:t>
            </a:r>
          </a:p>
          <a:p>
            <a:pPr lvl="0">
              <a:lnSpc>
                <a:spcPct val="130000"/>
              </a:lnSpc>
              <a:spcAft>
                <a:spcPts val="1200"/>
              </a:spcAft>
            </a:pPr>
            <a:r>
              <a:rPr lang="de-DE" sz="1400" b="0" dirty="0">
                <a:latin typeface="Apercu Pro" panose="020B0503050601040103" pitchFamily="34" charset="0"/>
              </a:rPr>
              <a:t>Bei Rückfragen zur Einreichung könnt ihr uns gerne kontaktieren: </a:t>
            </a:r>
            <a:br>
              <a:rPr lang="de-DE" sz="1400" b="0" dirty="0">
                <a:latin typeface="Apercu Pro" panose="020B0503050601040103" pitchFamily="34" charset="0"/>
              </a:rPr>
            </a:br>
            <a:r>
              <a:rPr lang="de-DE" sz="1400" b="0" dirty="0">
                <a:solidFill>
                  <a:srgbClr val="007BB0"/>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br>
              <a:rPr lang="de-DE" sz="1400" b="0" dirty="0">
                <a:latin typeface="Apercu Pro" panose="020B0503050601040103" pitchFamily="34" charset="0"/>
              </a:rPr>
            </a:br>
            <a:r>
              <a:rPr lang="de-DE" sz="1400" b="0" dirty="0">
                <a:latin typeface="Apercu Pro" panose="020B0503050601040103" pitchFamily="34" charset="0"/>
              </a:rPr>
              <a:t>Betreff: Einreichung #DFC2021</a:t>
            </a:r>
          </a:p>
          <a:p>
            <a:pPr>
              <a:lnSpc>
                <a:spcPct val="130000"/>
              </a:lnSpc>
              <a:spcAft>
                <a:spcPts val="1200"/>
              </a:spcAft>
            </a:pPr>
            <a:endParaRPr lang="de-DE" sz="1400" b="0" dirty="0">
              <a:latin typeface="Apercu Pro" panose="020B0503050601040103" pitchFamily="34" charset="0"/>
            </a:endParaRPr>
          </a:p>
        </p:txBody>
      </p:sp>
      <p:sp>
        <p:nvSpPr>
          <p:cNvPr id="11" name="Rectangle 4">
            <a:extLst>
              <a:ext uri="{FF2B5EF4-FFF2-40B4-BE49-F238E27FC236}">
                <a16:creationId xmlns:a16="http://schemas.microsoft.com/office/drawing/2014/main" id="{49924166-9E88-524F-B043-507A3E440209}"/>
              </a:ext>
            </a:extLst>
          </p:cNvPr>
          <p:cNvSpPr>
            <a:spLocks noChangeArrowheads="1"/>
          </p:cNvSpPr>
          <p:nvPr userDrawn="1"/>
        </p:nvSpPr>
        <p:spPr bwMode="gray">
          <a:xfrm>
            <a:off x="5934647" y="1478896"/>
            <a:ext cx="5385584" cy="4823933"/>
          </a:xfrm>
          <a:prstGeom prst="rect">
            <a:avLst/>
          </a:prstGeom>
          <a:noFill/>
          <a:ln w="9525" algn="ctr">
            <a:noFill/>
            <a:miter lim="800000"/>
            <a:headEnd/>
            <a:tailEnd/>
          </a:ln>
          <a:effec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de-DE" sz="1400" dirty="0">
                <a:solidFill>
                  <a:srgbClr val="007BB0"/>
                </a:solidFill>
                <a:latin typeface="Apercu Pro" panose="020B0503050601040103" pitchFamily="34" charset="0"/>
              </a:rPr>
              <a:t>Zusätzlich könnt ihr optional weitere Materialien hochladen wie: </a:t>
            </a:r>
          </a:p>
          <a:p>
            <a:pPr marL="171450" indent="-171450">
              <a:spcAft>
                <a:spcPts val="600"/>
              </a:spcAft>
              <a:buFont typeface="Arial" panose="020B0604020202020204" pitchFamily="34" charset="0"/>
              <a:buChar char="•"/>
            </a:pPr>
            <a:r>
              <a:rPr lang="de-DE" sz="1400" dirty="0">
                <a:solidFill>
                  <a:srgbClr val="007BB0"/>
                </a:solidFill>
                <a:latin typeface="Apercu Pro" panose="020B0503050601040103" pitchFamily="34" charset="0"/>
              </a:rPr>
              <a:t>Eigene Pitch-Präsentation</a:t>
            </a:r>
          </a:p>
          <a:p>
            <a:pPr marL="171450" indent="-171450">
              <a:spcAft>
                <a:spcPts val="600"/>
              </a:spcAft>
              <a:buFont typeface="Arial" panose="020B0604020202020204" pitchFamily="34" charset="0"/>
              <a:buChar char="•"/>
            </a:pPr>
            <a:r>
              <a:rPr lang="de-DE" sz="1400" dirty="0">
                <a:solidFill>
                  <a:srgbClr val="007BB0"/>
                </a:solidFill>
                <a:latin typeface="Apercu Pro" panose="020B0503050601040103" pitchFamily="34" charset="0"/>
              </a:rPr>
              <a:t>Videos</a:t>
            </a:r>
            <a:endParaRPr lang="de-DE" sz="1400" b="1" dirty="0">
              <a:solidFill>
                <a:srgbClr val="007BB0"/>
              </a:solidFill>
              <a:latin typeface="Apercu Pro" panose="020B0503050601040103" pitchFamily="34" charset="0"/>
            </a:endParaRPr>
          </a:p>
          <a:p>
            <a:pPr marL="171450" indent="-171450">
              <a:spcAft>
                <a:spcPts val="600"/>
              </a:spcAft>
              <a:buFont typeface="Arial" panose="020B0604020202020204" pitchFamily="34" charset="0"/>
              <a:buChar char="•"/>
            </a:pPr>
            <a:r>
              <a:rPr lang="de-DE" sz="1400" dirty="0">
                <a:solidFill>
                  <a:srgbClr val="007BB0"/>
                </a:solidFill>
                <a:latin typeface="Apercu Pro" panose="020B0503050601040103" pitchFamily="34" charset="0"/>
              </a:rPr>
              <a:t>Website</a:t>
            </a:r>
            <a:endParaRPr lang="de-DE" sz="1400" b="1" dirty="0">
              <a:solidFill>
                <a:srgbClr val="007BB0"/>
              </a:solidFill>
              <a:latin typeface="Apercu Pro" panose="020B0503050601040103" pitchFamily="34" charset="0"/>
            </a:endParaRPr>
          </a:p>
          <a:p>
            <a:pPr>
              <a:spcAft>
                <a:spcPts val="600"/>
              </a:spcAft>
            </a:pPr>
            <a:br>
              <a:rPr lang="de-DE" sz="1400" dirty="0">
                <a:latin typeface="Apercu Pro" panose="020B0503050601040103" pitchFamily="34" charset="0"/>
              </a:rPr>
            </a:br>
            <a:r>
              <a:rPr lang="de-DE" sz="1400" dirty="0">
                <a:latin typeface="Apercu Pro" panose="020B0503050601040103" pitchFamily="34" charset="0"/>
              </a:rPr>
              <a:t>Achtet bitte bei der Erarbeitung auf wissenschaftliche Standards und verweist wenn nötig auf eure Quellen. Die Zitiermethodik ist euch dabei freigestellt, bitte behaltet allerdings eine einheitliche Zitiermethodik bei. </a:t>
            </a:r>
          </a:p>
          <a:p>
            <a:pPr>
              <a:spcAft>
                <a:spcPts val="600"/>
              </a:spcAft>
            </a:pPr>
            <a:r>
              <a:rPr lang="de-DE" sz="1400" dirty="0">
                <a:latin typeface="Apercu Pro" panose="020B0503050601040103" pitchFamily="34" charset="0"/>
              </a:rPr>
              <a:t>Euer Kreativität sind keine Grenzen gesetzt. Aber bitte denkt daran: Es gibt noch eine dedizierte Ausarbeitungsphase, für die Qualifikationsphase muss vor allem eure Idee überzeugen. </a:t>
            </a:r>
            <a:br>
              <a:rPr lang="de-DE" sz="1400" dirty="0">
                <a:latin typeface="Apercu Pro" panose="020B0503050601040103" pitchFamily="34" charset="0"/>
              </a:rPr>
            </a:br>
            <a:br>
              <a:rPr lang="de-DE" sz="1400" dirty="0">
                <a:latin typeface="Apercu Pro" panose="020B0503050601040103" pitchFamily="34" charset="0"/>
              </a:rPr>
            </a:br>
            <a:r>
              <a:rPr lang="de-DE" sz="1400" i="0" dirty="0">
                <a:latin typeface="Apercu Pro" panose="020B0503050601040103" pitchFamily="34" charset="0"/>
              </a:rPr>
              <a:t>Das Team der Digital Future Challenge </a:t>
            </a:r>
            <a:br>
              <a:rPr lang="de-DE" sz="1400" i="0" dirty="0">
                <a:latin typeface="Apercu Pro" panose="020B0503050601040103" pitchFamily="34" charset="0"/>
              </a:rPr>
            </a:br>
            <a:r>
              <a:rPr lang="de-DE" sz="1400" i="0" dirty="0">
                <a:latin typeface="Apercu Pro" panose="020B0503050601040103" pitchFamily="34" charset="0"/>
              </a:rPr>
              <a:t>veranstaltet von Deloitte-Stiftung &amp; Initiative D21</a:t>
            </a:r>
          </a:p>
          <a:p>
            <a:pPr>
              <a:lnSpc>
                <a:spcPct val="130000"/>
              </a:lnSpc>
              <a:spcAft>
                <a:spcPts val="1200"/>
              </a:spcAft>
            </a:pPr>
            <a:endParaRPr lang="de-DE" sz="1400" dirty="0">
              <a:solidFill>
                <a:srgbClr val="000000"/>
              </a:solidFill>
              <a:latin typeface="Apercu Pro" panose="020B0503050601040103" pitchFamily="34" charset="0"/>
            </a:endParaRPr>
          </a:p>
        </p:txBody>
      </p:sp>
      <p:sp>
        <p:nvSpPr>
          <p:cNvPr id="12" name="Rechteck: abgerundete Ecken 11">
            <a:extLst>
              <a:ext uri="{FF2B5EF4-FFF2-40B4-BE49-F238E27FC236}">
                <a16:creationId xmlns:a16="http://schemas.microsoft.com/office/drawing/2014/main" id="{1D2E3D40-59DE-43B0-9625-80FD5DF63988}"/>
              </a:ext>
            </a:extLst>
          </p:cNvPr>
          <p:cNvSpPr/>
          <p:nvPr userDrawn="1"/>
        </p:nvSpPr>
        <p:spPr>
          <a:xfrm>
            <a:off x="175491" y="73432"/>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Diese Folie vor Abschicken </a:t>
            </a:r>
            <a:r>
              <a:rPr lang="de-DE" sz="1400" b="1" u="sng" dirty="0">
                <a:solidFill>
                  <a:schemeClr val="tx1"/>
                </a:solidFill>
                <a:cs typeface="Calibri"/>
              </a:rPr>
              <a:t>rauslöschen</a:t>
            </a:r>
            <a:r>
              <a:rPr lang="de-DE" sz="1400" b="1" dirty="0">
                <a:solidFill>
                  <a:schemeClr val="tx1"/>
                </a:solidFill>
                <a:cs typeface="Calibri"/>
              </a:rPr>
              <a:t> (dient nur zur Orientierung und gehört nicht zur Einreichung)</a:t>
            </a:r>
          </a:p>
        </p:txBody>
      </p:sp>
      <p:sp>
        <p:nvSpPr>
          <p:cNvPr id="19" name="Title 13">
            <a:extLst>
              <a:ext uri="{FF2B5EF4-FFF2-40B4-BE49-F238E27FC236}">
                <a16:creationId xmlns:a16="http://schemas.microsoft.com/office/drawing/2014/main" id="{1221CE48-1A06-43CE-B8C3-1DB74B2220D4}"/>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Allgemeine Informationen</a:t>
            </a:r>
          </a:p>
        </p:txBody>
      </p:sp>
      <p:sp>
        <p:nvSpPr>
          <p:cNvPr id="20" name="Text Placeholder 3">
            <a:extLst>
              <a:ext uri="{FF2B5EF4-FFF2-40B4-BE49-F238E27FC236}">
                <a16:creationId xmlns:a16="http://schemas.microsoft.com/office/drawing/2014/main" id="{BA6C874F-97B1-4DD1-B805-F8CCDC0F4217}"/>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pic>
        <p:nvPicPr>
          <p:cNvPr id="21" name="Grafik 20" descr="Ein Bild, das Helm, Porzellan enthält.&#10;&#10;Automatisch generierte Beschreibung">
            <a:extLst>
              <a:ext uri="{FF2B5EF4-FFF2-40B4-BE49-F238E27FC236}">
                <a16:creationId xmlns:a16="http://schemas.microsoft.com/office/drawing/2014/main" id="{162F6D7F-FBA8-4A0E-A159-CA2641958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Tree>
    <p:extLst>
      <p:ext uri="{BB962C8B-B14F-4D97-AF65-F5344CB8AC3E}">
        <p14:creationId xmlns:p14="http://schemas.microsoft.com/office/powerpoint/2010/main" val="2466209632"/>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pps &amp; Tricks zum Ausfüllen">
    <p:spTree>
      <p:nvGrpSpPr>
        <p:cNvPr id="1" name=""/>
        <p:cNvGrpSpPr/>
        <p:nvPr/>
      </p:nvGrpSpPr>
      <p:grpSpPr>
        <a:xfrm>
          <a:off x="0" y="0"/>
          <a:ext cx="0" cy="0"/>
          <a:chOff x="0" y="0"/>
          <a:chExt cx="0" cy="0"/>
        </a:xfrm>
      </p:grpSpPr>
      <p:sp>
        <p:nvSpPr>
          <p:cNvPr id="33" name="Rectangle 6">
            <a:extLst>
              <a:ext uri="{FF2B5EF4-FFF2-40B4-BE49-F238E27FC236}">
                <a16:creationId xmlns:a16="http://schemas.microsoft.com/office/drawing/2014/main" id="{9AF6739C-C5E4-4316-B57B-01C68A589DB3}"/>
              </a:ext>
            </a:extLst>
          </p:cNvPr>
          <p:cNvSpPr/>
          <p:nvPr userDrawn="1"/>
        </p:nvSpPr>
        <p:spPr bwMode="gray">
          <a:xfrm>
            <a:off x="5934647" y="1456746"/>
            <a:ext cx="5387008" cy="4846085"/>
          </a:xfrm>
          <a:prstGeom prst="rect">
            <a:avLst/>
          </a:prstGeom>
          <a:solidFill>
            <a:srgbClr val="EBF9FF"/>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32" name="Rectangle 6">
            <a:extLst>
              <a:ext uri="{FF2B5EF4-FFF2-40B4-BE49-F238E27FC236}">
                <a16:creationId xmlns:a16="http://schemas.microsoft.com/office/drawing/2014/main" id="{45062829-C042-4731-BAF2-B052EB77337A}"/>
              </a:ext>
            </a:extLst>
          </p:cNvPr>
          <p:cNvSpPr/>
          <p:nvPr userDrawn="1"/>
        </p:nvSpPr>
        <p:spPr bwMode="gray">
          <a:xfrm>
            <a:off x="524207" y="1462640"/>
            <a:ext cx="5387008" cy="4846085"/>
          </a:xfrm>
          <a:prstGeom prst="rect">
            <a:avLst/>
          </a:prstGeom>
          <a:solidFill>
            <a:schemeClr val="bg1">
              <a:lumMod val="95000"/>
            </a:schemeClr>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Rechteck: abgerundete Ecken 7">
            <a:extLst>
              <a:ext uri="{FF2B5EF4-FFF2-40B4-BE49-F238E27FC236}">
                <a16:creationId xmlns:a16="http://schemas.microsoft.com/office/drawing/2014/main" id="{EE04DB2F-1D76-4F34-9EA8-590041AE0BED}"/>
              </a:ext>
            </a:extLst>
          </p:cNvPr>
          <p:cNvSpPr/>
          <p:nvPr userDrawn="1"/>
        </p:nvSpPr>
        <p:spPr>
          <a:xfrm>
            <a:off x="175491" y="73432"/>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latin typeface="Apercu Pro" panose="020B0503050601040103" pitchFamily="34" charset="0"/>
                <a:cs typeface="Calibri"/>
              </a:rPr>
              <a:t>Hinweis: Diese Folie vor Abschicken </a:t>
            </a:r>
            <a:r>
              <a:rPr lang="de-DE" sz="1400" b="1" u="sng" dirty="0">
                <a:solidFill>
                  <a:schemeClr val="tx1"/>
                </a:solidFill>
                <a:latin typeface="Apercu Pro" panose="020B0503050601040103" pitchFamily="34" charset="0"/>
                <a:cs typeface="Calibri"/>
              </a:rPr>
              <a:t>rauslöschen</a:t>
            </a:r>
            <a:r>
              <a:rPr lang="de-DE" sz="1400" b="1" dirty="0">
                <a:solidFill>
                  <a:schemeClr val="tx1"/>
                </a:solidFill>
                <a:latin typeface="Apercu Pro" panose="020B0503050601040103" pitchFamily="34" charset="0"/>
                <a:cs typeface="Calibri"/>
              </a:rPr>
              <a:t> (dient nur zur Orientierung und gehört nicht zur Einreichung)</a:t>
            </a:r>
          </a:p>
        </p:txBody>
      </p:sp>
      <p:graphicFrame>
        <p:nvGraphicFramePr>
          <p:cNvPr id="14" name="Table 16">
            <a:extLst>
              <a:ext uri="{FF2B5EF4-FFF2-40B4-BE49-F238E27FC236}">
                <a16:creationId xmlns:a16="http://schemas.microsoft.com/office/drawing/2014/main" id="{A107B89F-25B3-44F3-9279-1F0A11D98892}"/>
              </a:ext>
            </a:extLst>
          </p:cNvPr>
          <p:cNvGraphicFramePr>
            <a:graphicFrameLocks noGrp="1"/>
          </p:cNvGraphicFramePr>
          <p:nvPr userDrawn="1">
            <p:extLst>
              <p:ext uri="{D42A27DB-BD31-4B8C-83A1-F6EECF244321}">
                <p14:modId xmlns:p14="http://schemas.microsoft.com/office/powerpoint/2010/main" val="1175338858"/>
              </p:ext>
            </p:extLst>
          </p:nvPr>
        </p:nvGraphicFramePr>
        <p:xfrm>
          <a:off x="617823" y="2058824"/>
          <a:ext cx="4440362" cy="324000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829613983"/>
                    </a:ext>
                  </a:extLst>
                </a:gridCol>
                <a:gridCol w="2640162">
                  <a:extLst>
                    <a:ext uri="{9D8B030D-6E8A-4147-A177-3AD203B41FA5}">
                      <a16:colId xmlns:a16="http://schemas.microsoft.com/office/drawing/2014/main" val="2434567056"/>
                    </a:ext>
                  </a:extLst>
                </a:gridCol>
              </a:tblGrid>
              <a:tr h="1080000">
                <a:tc>
                  <a:txBody>
                    <a:bodyPr/>
                    <a:lstStyle/>
                    <a:p>
                      <a:pPr marL="0" algn="l" defTabSz="1219170" rtl="0" eaLnBrk="1" latinLnBrk="0" hangingPunct="1"/>
                      <a:r>
                        <a:rPr lang="de-DE" sz="1200" b="1" kern="1200" noProof="0" dirty="0">
                          <a:solidFill>
                            <a:schemeClr val="tx1"/>
                          </a:solidFill>
                          <a:latin typeface="Apercu Pro" panose="020B0503050601040103" pitchFamily="34" charset="0"/>
                          <a:ea typeface="+mn-ea"/>
                          <a:cs typeface="+mn-cs"/>
                        </a:rPr>
                        <a:t>[Text in Klammern</a:t>
                      </a:r>
                      <a:r>
                        <a:rPr lang="de-DE" sz="1200" b="0" kern="1200" noProof="0" dirty="0">
                          <a:solidFill>
                            <a:schemeClr val="tx1"/>
                          </a:solidFill>
                          <a:latin typeface="Apercu Pro" panose="020B0503050601040103" pitchFamily="34" charset="0"/>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Apercu Pro" panose="020B0503050601040103" pitchFamily="34" charset="0"/>
                          <a:ea typeface="+mn-ea"/>
                          <a:cs typeface="+mn-cs"/>
                        </a:rPr>
                        <a:t>Editiert die Texte in Klammern und entfernt anschließend die Klammern.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490705"/>
                  </a:ext>
                </a:extLst>
              </a:tr>
              <a:tr h="1080000">
                <a:tc>
                  <a:txBody>
                    <a:bodyPr/>
                    <a:lstStyle/>
                    <a:p>
                      <a:pPr marL="0" algn="l" defTabSz="1219170" rtl="0" eaLnBrk="1" latinLnBrk="0" hangingPunct="1"/>
                      <a:endParaRPr lang="en-US" sz="1200" b="0" kern="1200">
                        <a:solidFill>
                          <a:schemeClr val="tx1"/>
                        </a:solidFill>
                        <a:latin typeface="Apercu Pro" panose="020B0503050601040103"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Apercu Pro" panose="020B0503050601040103" pitchFamily="34" charset="0"/>
                          <a:ea typeface="+mn-ea"/>
                          <a:cs typeface="+mn-cs"/>
                        </a:rPr>
                        <a:t>Folgt den Anweisungen in den gelben Textfeldern.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099451"/>
                  </a:ext>
                </a:extLst>
              </a:tr>
              <a:tr h="1080000">
                <a:tc>
                  <a:txBody>
                    <a:bodyPr/>
                    <a:lstStyle/>
                    <a:p>
                      <a:pPr marL="0" algn="l" defTabSz="1219170" rtl="0" eaLnBrk="1" latinLnBrk="0" hangingPunct="1"/>
                      <a:endParaRPr lang="en-US" sz="1200" b="0" kern="1200">
                        <a:solidFill>
                          <a:schemeClr val="tx1"/>
                        </a:solidFill>
                        <a:latin typeface="Apercu Pro" panose="020B0503050601040103"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noProof="0" dirty="0">
                          <a:solidFill>
                            <a:schemeClr val="tx1"/>
                          </a:solidFill>
                          <a:latin typeface="Apercu Pro" panose="020B0503050601040103" pitchFamily="34" charset="0"/>
                          <a:ea typeface="+mn-ea"/>
                          <a:cs typeface="+mn-cs"/>
                        </a:rPr>
                        <a:t>Wenn ihr möchtet, könnt ihr (optional) weitere Folien hinzufügen, um weiterführende Informationen oder Materialien zu ergänzen. Platziert sie dort, wo es für euch Sinn ergibt.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694571"/>
                  </a:ext>
                </a:extLst>
              </a:tr>
            </a:tbl>
          </a:graphicData>
        </a:graphic>
      </p:graphicFrame>
      <p:cxnSp>
        <p:nvCxnSpPr>
          <p:cNvPr id="15" name="Straight Connector 9">
            <a:extLst>
              <a:ext uri="{FF2B5EF4-FFF2-40B4-BE49-F238E27FC236}">
                <a16:creationId xmlns:a16="http://schemas.microsoft.com/office/drawing/2014/main" id="{DF92DC2F-0ECF-45B1-B752-53EB6C14A9FA}"/>
              </a:ext>
            </a:extLst>
          </p:cNvPr>
          <p:cNvCxnSpPr/>
          <p:nvPr userDrawn="1"/>
        </p:nvCxnSpPr>
        <p:spPr>
          <a:xfrm>
            <a:off x="680355" y="1920361"/>
            <a:ext cx="447397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1">
            <a:extLst>
              <a:ext uri="{FF2B5EF4-FFF2-40B4-BE49-F238E27FC236}">
                <a16:creationId xmlns:a16="http://schemas.microsoft.com/office/drawing/2014/main" id="{161D6E6D-D9BF-436B-900C-E4CE66442BF2}"/>
              </a:ext>
            </a:extLst>
          </p:cNvPr>
          <p:cNvSpPr txBox="1"/>
          <p:nvPr userDrawn="1"/>
        </p:nvSpPr>
        <p:spPr>
          <a:xfrm>
            <a:off x="703787" y="1554768"/>
            <a:ext cx="3105820" cy="504056"/>
          </a:xfrm>
          <a:prstGeom prst="rect">
            <a:avLst/>
          </a:prstGeom>
          <a:noFill/>
          <a:ln w="9525">
            <a:noFill/>
          </a:ln>
        </p:spPr>
        <p:txBody>
          <a:bodyPr vert="horz" wrap="square" lIns="0" tIns="0" rIns="108000" bIns="108000" rtlCol="0">
            <a:noAutofit/>
          </a:bodyPr>
          <a:lstStyle/>
          <a:p>
            <a:pPr defTabSz="957610">
              <a:lnSpc>
                <a:spcPct val="150000"/>
              </a:lnSpc>
            </a:pPr>
            <a:r>
              <a:rPr lang="de-DE" sz="1400" b="1" dirty="0">
                <a:solidFill>
                  <a:schemeClr val="tx1">
                    <a:lumMod val="50000"/>
                    <a:lumOff val="50000"/>
                  </a:schemeClr>
                </a:solidFill>
                <a:latin typeface="Apercu Pro" panose="020B0503050601040103" pitchFamily="34" charset="0"/>
              </a:rPr>
              <a:t>DOs</a:t>
            </a:r>
          </a:p>
        </p:txBody>
      </p:sp>
      <p:cxnSp>
        <p:nvCxnSpPr>
          <p:cNvPr id="17" name="Straight Connector 12">
            <a:extLst>
              <a:ext uri="{FF2B5EF4-FFF2-40B4-BE49-F238E27FC236}">
                <a16:creationId xmlns:a16="http://schemas.microsoft.com/office/drawing/2014/main" id="{387515F6-E4E7-4FE7-B7B9-F32F687EFD5C}"/>
              </a:ext>
            </a:extLst>
          </p:cNvPr>
          <p:cNvCxnSpPr/>
          <p:nvPr userDrawn="1"/>
        </p:nvCxnSpPr>
        <p:spPr>
          <a:xfrm>
            <a:off x="6138385" y="1920361"/>
            <a:ext cx="4473972" cy="0"/>
          </a:xfrm>
          <a:prstGeom prst="line">
            <a:avLst/>
          </a:prstGeom>
          <a:ln w="38100">
            <a:solidFill>
              <a:srgbClr val="007BB0"/>
            </a:solidFill>
          </a:ln>
        </p:spPr>
        <p:style>
          <a:lnRef idx="1">
            <a:schemeClr val="accent1"/>
          </a:lnRef>
          <a:fillRef idx="0">
            <a:schemeClr val="accent1"/>
          </a:fillRef>
          <a:effectRef idx="0">
            <a:schemeClr val="accent1"/>
          </a:effectRef>
          <a:fontRef idx="minor">
            <a:schemeClr val="tx1"/>
          </a:fontRef>
        </p:style>
      </p:cxnSp>
      <p:sp>
        <p:nvSpPr>
          <p:cNvPr id="18" name="TextBox 13">
            <a:extLst>
              <a:ext uri="{FF2B5EF4-FFF2-40B4-BE49-F238E27FC236}">
                <a16:creationId xmlns:a16="http://schemas.microsoft.com/office/drawing/2014/main" id="{A8D8B519-A287-4E46-9E3E-BC9BC384A3BA}"/>
              </a:ext>
            </a:extLst>
          </p:cNvPr>
          <p:cNvSpPr txBox="1"/>
          <p:nvPr userDrawn="1"/>
        </p:nvSpPr>
        <p:spPr>
          <a:xfrm>
            <a:off x="6138385" y="1551269"/>
            <a:ext cx="3105820" cy="504056"/>
          </a:xfrm>
          <a:prstGeom prst="rect">
            <a:avLst/>
          </a:prstGeom>
          <a:noFill/>
          <a:ln w="9525">
            <a:noFill/>
          </a:ln>
        </p:spPr>
        <p:txBody>
          <a:bodyPr vert="horz" wrap="square" lIns="0" tIns="0" rIns="108000" bIns="108000" rtlCol="0">
            <a:noAutofit/>
          </a:bodyPr>
          <a:lstStyle/>
          <a:p>
            <a:pPr defTabSz="957610">
              <a:lnSpc>
                <a:spcPct val="150000"/>
              </a:lnSpc>
            </a:pPr>
            <a:r>
              <a:rPr lang="de-DE" sz="1400" b="1" dirty="0">
                <a:solidFill>
                  <a:srgbClr val="007BB0"/>
                </a:solidFill>
                <a:latin typeface="Apercu Pro" panose="020B0503050601040103" pitchFamily="34" charset="0"/>
              </a:rPr>
              <a:t>DON’Ts</a:t>
            </a:r>
          </a:p>
        </p:txBody>
      </p:sp>
      <p:sp>
        <p:nvSpPr>
          <p:cNvPr id="19" name="Right Arrow 14">
            <a:extLst>
              <a:ext uri="{FF2B5EF4-FFF2-40B4-BE49-F238E27FC236}">
                <a16:creationId xmlns:a16="http://schemas.microsoft.com/office/drawing/2014/main" id="{1E2563B9-A1C4-4F67-B753-8AE9D70F2407}"/>
              </a:ext>
            </a:extLst>
          </p:cNvPr>
          <p:cNvSpPr/>
          <p:nvPr userDrawn="1"/>
        </p:nvSpPr>
        <p:spPr bwMode="gray">
          <a:xfrm>
            <a:off x="11230608" y="4130407"/>
            <a:ext cx="1512168" cy="1440160"/>
          </a:xfrm>
          <a:prstGeom prst="rightArrow">
            <a:avLst/>
          </a:prstGeom>
          <a:solidFill>
            <a:srgbClr val="FFC00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dirty="0">
              <a:ln>
                <a:noFill/>
              </a:ln>
              <a:solidFill>
                <a:schemeClr val="bg1"/>
              </a:solidFill>
            </a:endParaRPr>
          </a:p>
        </p:txBody>
      </p:sp>
      <p:sp>
        <p:nvSpPr>
          <p:cNvPr id="20" name="Rectangle 15">
            <a:extLst>
              <a:ext uri="{FF2B5EF4-FFF2-40B4-BE49-F238E27FC236}">
                <a16:creationId xmlns:a16="http://schemas.microsoft.com/office/drawing/2014/main" id="{480587C3-5D8C-4341-953D-53C263DEE187}"/>
              </a:ext>
            </a:extLst>
          </p:cNvPr>
          <p:cNvSpPr/>
          <p:nvPr userDrawn="1"/>
        </p:nvSpPr>
        <p:spPr bwMode="gray">
          <a:xfrm>
            <a:off x="680355" y="3189729"/>
            <a:ext cx="1421023" cy="340106"/>
          </a:xfrm>
          <a:prstGeom prst="rect">
            <a:avLst/>
          </a:prstGeom>
          <a:solidFill>
            <a:srgbClr val="FFC000"/>
          </a:solidFill>
          <a:ln w="19050" algn="ctr">
            <a:noFill/>
            <a:miter lim="800000"/>
            <a:headEnd/>
            <a:tailEnd/>
          </a:ln>
        </p:spPr>
        <p:txBody>
          <a:bodyPr wrap="square" lIns="36000" tIns="88900" rIns="36000" bIns="88900" rtlCol="0" anchor="ctr"/>
          <a:lstStyle/>
          <a:p>
            <a:pPr lvl="0" algn="ctr">
              <a:lnSpc>
                <a:spcPct val="106000"/>
              </a:lnSpc>
              <a:spcAft>
                <a:spcPts val="600"/>
              </a:spcAft>
              <a:defRPr/>
            </a:pPr>
            <a:r>
              <a:rPr lang="de-DE" sz="1200" b="1" dirty="0">
                <a:latin typeface="Apercu Pro" panose="020B0503050601040103" pitchFamily="34" charset="0"/>
              </a:rPr>
              <a:t>Gelbe Textfelder</a:t>
            </a:r>
            <a:endParaRPr lang="de-DE" sz="1200" b="1" dirty="0">
              <a:solidFill>
                <a:srgbClr val="C00000"/>
              </a:solidFill>
              <a:latin typeface="Apercu Pro" panose="020B0503050601040103" pitchFamily="34" charset="0"/>
            </a:endParaRPr>
          </a:p>
        </p:txBody>
      </p:sp>
      <p:graphicFrame>
        <p:nvGraphicFramePr>
          <p:cNvPr id="21" name="Table 19">
            <a:extLst>
              <a:ext uri="{FF2B5EF4-FFF2-40B4-BE49-F238E27FC236}">
                <a16:creationId xmlns:a16="http://schemas.microsoft.com/office/drawing/2014/main" id="{EEF10FC1-5992-4290-BB03-58FBBD384845}"/>
              </a:ext>
            </a:extLst>
          </p:cNvPr>
          <p:cNvGraphicFramePr>
            <a:graphicFrameLocks noGrp="1"/>
          </p:cNvGraphicFramePr>
          <p:nvPr userDrawn="1">
            <p:extLst>
              <p:ext uri="{D42A27DB-BD31-4B8C-83A1-F6EECF244321}">
                <p14:modId xmlns:p14="http://schemas.microsoft.com/office/powerpoint/2010/main" val="2754781542"/>
              </p:ext>
            </p:extLst>
          </p:nvPr>
        </p:nvGraphicFramePr>
        <p:xfrm>
          <a:off x="6138385" y="2055325"/>
          <a:ext cx="4440362" cy="1578841"/>
        </p:xfrm>
        <a:graphic>
          <a:graphicData uri="http://schemas.openxmlformats.org/drawingml/2006/table">
            <a:tbl>
              <a:tblPr firstRow="1" bandRow="1">
                <a:tableStyleId>{5C22544A-7EE6-4342-B048-85BDC9FD1C3A}</a:tableStyleId>
              </a:tblPr>
              <a:tblGrid>
                <a:gridCol w="4440362">
                  <a:extLst>
                    <a:ext uri="{9D8B030D-6E8A-4147-A177-3AD203B41FA5}">
                      <a16:colId xmlns:a16="http://schemas.microsoft.com/office/drawing/2014/main" val="3829613983"/>
                    </a:ext>
                  </a:extLst>
                </a:gridCol>
              </a:tblGrid>
              <a:tr h="1578841">
                <a:tc>
                  <a:txBody>
                    <a:bodyPr/>
                    <a:lstStyle/>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noProof="0" dirty="0">
                          <a:solidFill>
                            <a:schemeClr val="tx1"/>
                          </a:solidFill>
                          <a:latin typeface="Apercu Pro" panose="020B0503050601040103" pitchFamily="34" charset="0"/>
                          <a:ea typeface="+mn-ea"/>
                          <a:cs typeface="+mn-cs"/>
                        </a:rPr>
                        <a:t>Bitte ändert nicht die Reihenfolge der vorgegebenen Folien. </a:t>
                      </a: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noProof="0" dirty="0">
                          <a:solidFill>
                            <a:schemeClr val="tx1"/>
                          </a:solidFill>
                          <a:latin typeface="Apercu Pro" panose="020B0503050601040103" pitchFamily="34" charset="0"/>
                          <a:ea typeface="+mn-ea"/>
                          <a:cs typeface="+mn-cs"/>
                        </a:rPr>
                        <a:t>Bitte seht davon ab, das Layout zu ändern. </a:t>
                      </a:r>
                      <a:endParaRPr lang="de-DE" sz="1200" b="0" kern="1200" baseline="0" noProof="0" dirty="0">
                        <a:solidFill>
                          <a:schemeClr val="tx1"/>
                        </a:solidFill>
                        <a:latin typeface="Apercu Pro" panose="020B0503050601040103" pitchFamily="34" charset="0"/>
                        <a:ea typeface="+mn-ea"/>
                        <a:cs typeface="+mn-cs"/>
                      </a:endParaRPr>
                    </a:p>
                    <a:p>
                      <a:pPr marL="171450" marR="0" lvl="0" indent="-1714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1200" b="0" kern="1200" baseline="0" noProof="0" dirty="0">
                          <a:solidFill>
                            <a:schemeClr val="tx1"/>
                          </a:solidFill>
                          <a:latin typeface="Apercu Pro" panose="020B0503050601040103" pitchFamily="34" charset="0"/>
                          <a:ea typeface="+mn-ea"/>
                          <a:cs typeface="+mn-cs"/>
                        </a:rPr>
                        <a:t>Bitte löscht keine Folien.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8490705"/>
                  </a:ext>
                </a:extLst>
              </a:tr>
            </a:tbl>
          </a:graphicData>
        </a:graphic>
      </p:graphicFrame>
      <p:sp>
        <p:nvSpPr>
          <p:cNvPr id="22" name="Rectangle 20">
            <a:extLst>
              <a:ext uri="{FF2B5EF4-FFF2-40B4-BE49-F238E27FC236}">
                <a16:creationId xmlns:a16="http://schemas.microsoft.com/office/drawing/2014/main" id="{F0C563D8-1598-4A0B-8477-DD4025268888}"/>
              </a:ext>
            </a:extLst>
          </p:cNvPr>
          <p:cNvSpPr/>
          <p:nvPr userDrawn="1"/>
        </p:nvSpPr>
        <p:spPr bwMode="gray">
          <a:xfrm>
            <a:off x="680354" y="4274905"/>
            <a:ext cx="1421023" cy="340106"/>
          </a:xfrm>
          <a:prstGeom prst="rect">
            <a:avLst/>
          </a:prstGeom>
          <a:solidFill>
            <a:schemeClr val="accent2"/>
          </a:solidFill>
          <a:ln w="19050" algn="ctr">
            <a:noFill/>
            <a:miter lim="800000"/>
            <a:headEnd/>
            <a:tailEnd/>
          </a:ln>
        </p:spPr>
        <p:txBody>
          <a:bodyPr wrap="square" lIns="36000" tIns="88900" rIns="36000" bIns="88900" rtlCol="0" anchor="ctr"/>
          <a:lstStyle/>
          <a:p>
            <a:pPr lvl="0" algn="ctr">
              <a:lnSpc>
                <a:spcPct val="106000"/>
              </a:lnSpc>
              <a:spcAft>
                <a:spcPts val="600"/>
              </a:spcAft>
              <a:defRPr/>
            </a:pPr>
            <a:r>
              <a:rPr lang="de-DE" sz="1200" b="1" dirty="0">
                <a:solidFill>
                  <a:schemeClr val="bg1"/>
                </a:solidFill>
                <a:latin typeface="Apercu Pro" panose="020B0503050601040103" pitchFamily="34" charset="0"/>
              </a:rPr>
              <a:t>Individuelle Folien</a:t>
            </a:r>
          </a:p>
        </p:txBody>
      </p:sp>
      <p:sp>
        <p:nvSpPr>
          <p:cNvPr id="27" name="Rectangle 25">
            <a:extLst>
              <a:ext uri="{FF2B5EF4-FFF2-40B4-BE49-F238E27FC236}">
                <a16:creationId xmlns:a16="http://schemas.microsoft.com/office/drawing/2014/main" id="{7ABB5307-32AC-4D2E-9591-92472F1D5C3F}"/>
              </a:ext>
            </a:extLst>
          </p:cNvPr>
          <p:cNvSpPr/>
          <p:nvPr userDrawn="1"/>
        </p:nvSpPr>
        <p:spPr>
          <a:xfrm>
            <a:off x="9806083" y="5226624"/>
            <a:ext cx="2265447" cy="646331"/>
          </a:xfrm>
          <a:prstGeom prst="rect">
            <a:avLst/>
          </a:prstGeom>
        </p:spPr>
        <p:txBody>
          <a:bodyPr wrap="square">
            <a:spAutoFit/>
          </a:bodyPr>
          <a:lstStyle/>
          <a:p>
            <a:pPr algn="r"/>
            <a:r>
              <a:rPr lang="de-DE" sz="1200" b="1" dirty="0">
                <a:solidFill>
                  <a:schemeClr val="tx1"/>
                </a:solidFill>
                <a:latin typeface="Apercu Pro" panose="020B0503050601040103" pitchFamily="34" charset="0"/>
              </a:rPr>
              <a:t>Haltet Ausschau nach Hinweisen, die sich außerhalb der Folie rechts befinden</a:t>
            </a:r>
            <a:r>
              <a:rPr lang="de-DE" sz="1200" b="1" dirty="0">
                <a:solidFill>
                  <a:srgbClr val="49AD99"/>
                </a:solidFill>
                <a:latin typeface="Apercu Pro" panose="020B0503050601040103" pitchFamily="34" charset="0"/>
              </a:rPr>
              <a:t>.</a:t>
            </a:r>
            <a:endParaRPr lang="de-DE" sz="1200" dirty="0">
              <a:solidFill>
                <a:srgbClr val="49AD99"/>
              </a:solidFill>
              <a:latin typeface="Apercu Pro" panose="020B0503050601040103" pitchFamily="34" charset="0"/>
            </a:endParaRPr>
          </a:p>
        </p:txBody>
      </p:sp>
      <p:grpSp>
        <p:nvGrpSpPr>
          <p:cNvPr id="23" name="Group 521">
            <a:extLst>
              <a:ext uri="{FF2B5EF4-FFF2-40B4-BE49-F238E27FC236}">
                <a16:creationId xmlns:a16="http://schemas.microsoft.com/office/drawing/2014/main" id="{2DE81A14-691A-4B10-BCE7-14E803CE3DCB}"/>
              </a:ext>
            </a:extLst>
          </p:cNvPr>
          <p:cNvGrpSpPr>
            <a:grpSpLocks noChangeAspect="1"/>
          </p:cNvGrpSpPr>
          <p:nvPr userDrawn="1"/>
        </p:nvGrpSpPr>
        <p:grpSpPr bwMode="gray">
          <a:xfrm>
            <a:off x="11401265" y="4564565"/>
            <a:ext cx="571843" cy="571843"/>
            <a:chOff x="3476" y="2032"/>
            <a:chExt cx="340" cy="340"/>
          </a:xfrm>
          <a:solidFill>
            <a:schemeClr val="bg1"/>
          </a:solidFill>
        </p:grpSpPr>
        <p:sp>
          <p:nvSpPr>
            <p:cNvPr id="24" name="Freeform 522">
              <a:extLst>
                <a:ext uri="{FF2B5EF4-FFF2-40B4-BE49-F238E27FC236}">
                  <a16:creationId xmlns:a16="http://schemas.microsoft.com/office/drawing/2014/main" id="{7B4C3E2A-37B2-4ABE-A1AA-259C4E8BB08F}"/>
                </a:ext>
              </a:extLst>
            </p:cNvPr>
            <p:cNvSpPr>
              <a:spLocks noEditPoints="1"/>
            </p:cNvSpPr>
            <p:nvPr/>
          </p:nvSpPr>
          <p:spPr bwMode="gray">
            <a:xfrm>
              <a:off x="3625" y="2266"/>
              <a:ext cx="42" cy="4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42 h 64"/>
                <a:gd name="T12" fmla="*/ 21 w 64"/>
                <a:gd name="T13" fmla="*/ 32 h 64"/>
                <a:gd name="T14" fmla="*/ 32 w 64"/>
                <a:gd name="T15" fmla="*/ 21 h 64"/>
                <a:gd name="T16" fmla="*/ 42 w 64"/>
                <a:gd name="T17" fmla="*/ 32 h 64"/>
                <a:gd name="T18" fmla="*/ 32 w 64"/>
                <a:gd name="T19"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49" y="64"/>
                    <a:pt x="64" y="49"/>
                    <a:pt x="64" y="32"/>
                  </a:cubicBezTo>
                  <a:cubicBezTo>
                    <a:pt x="64" y="14"/>
                    <a:pt x="49" y="0"/>
                    <a:pt x="32" y="0"/>
                  </a:cubicBezTo>
                  <a:close/>
                  <a:moveTo>
                    <a:pt x="32" y="42"/>
                  </a:moveTo>
                  <a:cubicBezTo>
                    <a:pt x="26" y="42"/>
                    <a:pt x="21" y="38"/>
                    <a:pt x="21" y="32"/>
                  </a:cubicBezTo>
                  <a:cubicBezTo>
                    <a:pt x="21" y="26"/>
                    <a:pt x="26" y="21"/>
                    <a:pt x="32" y="21"/>
                  </a:cubicBezTo>
                  <a:cubicBezTo>
                    <a:pt x="38" y="21"/>
                    <a:pt x="42" y="26"/>
                    <a:pt x="42" y="32"/>
                  </a:cubicBezTo>
                  <a:cubicBezTo>
                    <a:pt x="42" y="38"/>
                    <a:pt x="38" y="42"/>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5" name="Freeform 523">
              <a:extLst>
                <a:ext uri="{FF2B5EF4-FFF2-40B4-BE49-F238E27FC236}">
                  <a16:creationId xmlns:a16="http://schemas.microsoft.com/office/drawing/2014/main" id="{A923C23B-29B3-46FE-BB7D-0EBDAC94D287}"/>
                </a:ext>
              </a:extLst>
            </p:cNvPr>
            <p:cNvSpPr>
              <a:spLocks noEditPoints="1"/>
            </p:cNvSpPr>
            <p:nvPr/>
          </p:nvSpPr>
          <p:spPr bwMode="gray">
            <a:xfrm>
              <a:off x="3617" y="2096"/>
              <a:ext cx="58" cy="155"/>
            </a:xfrm>
            <a:custGeom>
              <a:avLst/>
              <a:gdLst>
                <a:gd name="T0" fmla="*/ 21 w 86"/>
                <a:gd name="T1" fmla="*/ 234 h 234"/>
                <a:gd name="T2" fmla="*/ 21 w 86"/>
                <a:gd name="T3" fmla="*/ 234 h 234"/>
                <a:gd name="T4" fmla="*/ 22 w 86"/>
                <a:gd name="T5" fmla="*/ 234 h 234"/>
                <a:gd name="T6" fmla="*/ 63 w 86"/>
                <a:gd name="T7" fmla="*/ 234 h 234"/>
                <a:gd name="T8" fmla="*/ 64 w 86"/>
                <a:gd name="T9" fmla="*/ 234 h 234"/>
                <a:gd name="T10" fmla="*/ 64 w 86"/>
                <a:gd name="T11" fmla="*/ 234 h 234"/>
                <a:gd name="T12" fmla="*/ 75 w 86"/>
                <a:gd name="T13" fmla="*/ 224 h 234"/>
                <a:gd name="T14" fmla="*/ 85 w 86"/>
                <a:gd name="T15" fmla="*/ 11 h 234"/>
                <a:gd name="T16" fmla="*/ 75 w 86"/>
                <a:gd name="T17" fmla="*/ 0 h 234"/>
                <a:gd name="T18" fmla="*/ 75 w 86"/>
                <a:gd name="T19" fmla="*/ 0 h 234"/>
                <a:gd name="T20" fmla="*/ 11 w 86"/>
                <a:gd name="T21" fmla="*/ 0 h 234"/>
                <a:gd name="T22" fmla="*/ 10 w 86"/>
                <a:gd name="T23" fmla="*/ 0 h 234"/>
                <a:gd name="T24" fmla="*/ 0 w 86"/>
                <a:gd name="T25" fmla="*/ 11 h 234"/>
                <a:gd name="T26" fmla="*/ 11 w 86"/>
                <a:gd name="T27" fmla="*/ 224 h 234"/>
                <a:gd name="T28" fmla="*/ 21 w 86"/>
                <a:gd name="T29" fmla="*/ 234 h 234"/>
                <a:gd name="T30" fmla="*/ 63 w 86"/>
                <a:gd name="T31" fmla="*/ 21 h 234"/>
                <a:gd name="T32" fmla="*/ 54 w 86"/>
                <a:gd name="T33" fmla="*/ 213 h 234"/>
                <a:gd name="T34" fmla="*/ 31 w 86"/>
                <a:gd name="T35" fmla="*/ 213 h 234"/>
                <a:gd name="T36" fmla="*/ 22 w 86"/>
                <a:gd name="T37" fmla="*/ 21 h 234"/>
                <a:gd name="T38" fmla="*/ 63 w 86"/>
                <a:gd name="T39"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34">
                  <a:moveTo>
                    <a:pt x="21" y="234"/>
                  </a:moveTo>
                  <a:cubicBezTo>
                    <a:pt x="21" y="234"/>
                    <a:pt x="21" y="234"/>
                    <a:pt x="21" y="234"/>
                  </a:cubicBezTo>
                  <a:cubicBezTo>
                    <a:pt x="22" y="234"/>
                    <a:pt x="22" y="234"/>
                    <a:pt x="22" y="234"/>
                  </a:cubicBezTo>
                  <a:cubicBezTo>
                    <a:pt x="63" y="234"/>
                    <a:pt x="63" y="234"/>
                    <a:pt x="63" y="234"/>
                  </a:cubicBezTo>
                  <a:cubicBezTo>
                    <a:pt x="64" y="234"/>
                    <a:pt x="64" y="234"/>
                    <a:pt x="64" y="234"/>
                  </a:cubicBezTo>
                  <a:cubicBezTo>
                    <a:pt x="64" y="234"/>
                    <a:pt x="64" y="234"/>
                    <a:pt x="64" y="234"/>
                  </a:cubicBezTo>
                  <a:cubicBezTo>
                    <a:pt x="70" y="234"/>
                    <a:pt x="74" y="230"/>
                    <a:pt x="75" y="224"/>
                  </a:cubicBezTo>
                  <a:cubicBezTo>
                    <a:pt x="85" y="11"/>
                    <a:pt x="85" y="11"/>
                    <a:pt x="85" y="11"/>
                  </a:cubicBezTo>
                  <a:cubicBezTo>
                    <a:pt x="86" y="5"/>
                    <a:pt x="81" y="0"/>
                    <a:pt x="75" y="0"/>
                  </a:cubicBezTo>
                  <a:cubicBezTo>
                    <a:pt x="75" y="0"/>
                    <a:pt x="75" y="0"/>
                    <a:pt x="75" y="0"/>
                  </a:cubicBezTo>
                  <a:cubicBezTo>
                    <a:pt x="11" y="0"/>
                    <a:pt x="11" y="0"/>
                    <a:pt x="11" y="0"/>
                  </a:cubicBezTo>
                  <a:cubicBezTo>
                    <a:pt x="11" y="0"/>
                    <a:pt x="10" y="0"/>
                    <a:pt x="10" y="0"/>
                  </a:cubicBezTo>
                  <a:cubicBezTo>
                    <a:pt x="4" y="0"/>
                    <a:pt x="0" y="5"/>
                    <a:pt x="0" y="11"/>
                  </a:cubicBezTo>
                  <a:cubicBezTo>
                    <a:pt x="11" y="224"/>
                    <a:pt x="11" y="224"/>
                    <a:pt x="11" y="224"/>
                  </a:cubicBezTo>
                  <a:cubicBezTo>
                    <a:pt x="11" y="230"/>
                    <a:pt x="16" y="234"/>
                    <a:pt x="21" y="234"/>
                  </a:cubicBezTo>
                  <a:close/>
                  <a:moveTo>
                    <a:pt x="63" y="21"/>
                  </a:moveTo>
                  <a:cubicBezTo>
                    <a:pt x="54" y="213"/>
                    <a:pt x="54" y="213"/>
                    <a:pt x="54" y="213"/>
                  </a:cubicBezTo>
                  <a:cubicBezTo>
                    <a:pt x="31" y="213"/>
                    <a:pt x="31" y="213"/>
                    <a:pt x="31" y="213"/>
                  </a:cubicBezTo>
                  <a:cubicBezTo>
                    <a:pt x="22" y="21"/>
                    <a:pt x="22" y="21"/>
                    <a:pt x="22" y="21"/>
                  </a:cubicBezTo>
                  <a:lnTo>
                    <a:pt x="6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6" name="Freeform 524">
              <a:extLst>
                <a:ext uri="{FF2B5EF4-FFF2-40B4-BE49-F238E27FC236}">
                  <a16:creationId xmlns:a16="http://schemas.microsoft.com/office/drawing/2014/main" id="{0608C3DE-60EB-435A-BB49-C4960B5A1014}"/>
                </a:ext>
              </a:extLst>
            </p:cNvPr>
            <p:cNvSpPr>
              <a:spLocks noEditPoints="1"/>
            </p:cNvSpPr>
            <p:nvPr/>
          </p:nvSpPr>
          <p:spPr bwMode="gray">
            <a:xfrm>
              <a:off x="3476" y="203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29" name="Title 13">
            <a:extLst>
              <a:ext uri="{FF2B5EF4-FFF2-40B4-BE49-F238E27FC236}">
                <a16:creationId xmlns:a16="http://schemas.microsoft.com/office/drawing/2014/main" id="{71D464EF-C301-4B2E-BE35-D744719B5801}"/>
              </a:ext>
            </a:extLst>
          </p:cNvPr>
          <p:cNvSpPr>
            <a:spLocks noGrp="1"/>
          </p:cNvSpPr>
          <p:nvPr userDrawn="1"/>
        </p:nvSpPr>
        <p:spPr bwMode="gray">
          <a:xfrm>
            <a:off x="1157729" y="513197"/>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Tipps &amp; Tricks zum Ausfüllen</a:t>
            </a:r>
          </a:p>
        </p:txBody>
      </p:sp>
      <p:pic>
        <p:nvPicPr>
          <p:cNvPr id="31" name="Grafik 30" descr="Ein Bild, das Helm, Porzellan enthält.&#10;&#10;Automatisch generierte Beschreibung">
            <a:extLst>
              <a:ext uri="{FF2B5EF4-FFF2-40B4-BE49-F238E27FC236}">
                <a16:creationId xmlns:a16="http://schemas.microsoft.com/office/drawing/2014/main" id="{EC36A257-5BBC-4673-B699-9B079AFBEE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28" name="Text Placeholder 3">
            <a:extLst>
              <a:ext uri="{FF2B5EF4-FFF2-40B4-BE49-F238E27FC236}">
                <a16:creationId xmlns:a16="http://schemas.microsoft.com/office/drawing/2014/main" id="{D6DE2E92-3387-4EAF-B2D3-01D517E44753}"/>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426298143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ra-Folie">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BAC3D93E-48D8-4C0A-A956-4815955FD5B4}"/>
              </a:ext>
            </a:extLst>
          </p:cNvPr>
          <p:cNvSpPr/>
          <p:nvPr userDrawn="1"/>
        </p:nvSpPr>
        <p:spPr>
          <a:xfrm>
            <a:off x="908626" y="1608177"/>
            <a:ext cx="10480734" cy="4264459"/>
          </a:xfrm>
          <a:prstGeom prst="roundRect">
            <a:avLst>
              <a:gd name="adj" fmla="val 1229"/>
            </a:avLst>
          </a:prstGeom>
          <a:solidFill>
            <a:srgbClr val="EBF9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46">
            <a:extLst>
              <a:ext uri="{FF2B5EF4-FFF2-40B4-BE49-F238E27FC236}">
                <a16:creationId xmlns:a16="http://schemas.microsoft.com/office/drawing/2014/main" id="{B7AF7DAC-288D-4AF2-A72C-B384B695CF14}"/>
              </a:ext>
            </a:extLst>
          </p:cNvPr>
          <p:cNvSpPr>
            <a:spLocks noGrp="1"/>
          </p:cNvSpPr>
          <p:nvPr>
            <p:ph type="body" sz="quarter" idx="12"/>
          </p:nvPr>
        </p:nvSpPr>
        <p:spPr>
          <a:xfrm>
            <a:off x="515938" y="1608177"/>
            <a:ext cx="11160124" cy="4700548"/>
          </a:xfrm>
          <a:solidFill>
            <a:srgbClr val="EBF9FF"/>
          </a:solidFill>
        </p:spPr>
        <p:txBody>
          <a:bodyPr>
            <a:noAutofit/>
          </a:bodyPr>
          <a:lstStyle>
            <a:lvl1pPr marL="0" indent="0">
              <a:buNone/>
              <a:defRPr sz="1400"/>
            </a:lvl1pPr>
          </a:lstStyle>
          <a:p>
            <a:pPr lvl="0"/>
            <a:endParaRPr lang="de-DE" dirty="0"/>
          </a:p>
        </p:txBody>
      </p:sp>
      <p:sp>
        <p:nvSpPr>
          <p:cNvPr id="19" name="Title 13">
            <a:extLst>
              <a:ext uri="{FF2B5EF4-FFF2-40B4-BE49-F238E27FC236}">
                <a16:creationId xmlns:a16="http://schemas.microsoft.com/office/drawing/2014/main" id="{C3D2BD75-25D7-48D8-AC8B-31AC809720A1}"/>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Extra-Folie:</a:t>
            </a:r>
          </a:p>
        </p:txBody>
      </p:sp>
      <p:pic>
        <p:nvPicPr>
          <p:cNvPr id="21" name="Grafik 20" descr="Ein Bild, das Helm, Porzellan enthält.&#10;&#10;Automatisch generierte Beschreibung">
            <a:extLst>
              <a:ext uri="{FF2B5EF4-FFF2-40B4-BE49-F238E27FC236}">
                <a16:creationId xmlns:a16="http://schemas.microsoft.com/office/drawing/2014/main" id="{96F89A7D-7912-49C4-B935-587919340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7" name="Text Placeholder 3">
            <a:extLst>
              <a:ext uri="{FF2B5EF4-FFF2-40B4-BE49-F238E27FC236}">
                <a16:creationId xmlns:a16="http://schemas.microsoft.com/office/drawing/2014/main" id="{8574EA49-483E-435E-82D5-7BA1FE46359C}"/>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4052202876"/>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ckblatt - Eure Einreichung">
    <p:spTree>
      <p:nvGrpSpPr>
        <p:cNvPr id="1" name=""/>
        <p:cNvGrpSpPr/>
        <p:nvPr/>
      </p:nvGrpSpPr>
      <p:grpSpPr>
        <a:xfrm>
          <a:off x="0" y="0"/>
          <a:ext cx="0" cy="0"/>
          <a:chOff x="0" y="0"/>
          <a:chExt cx="0" cy="0"/>
        </a:xfrm>
      </p:grpSpPr>
      <p:pic>
        <p:nvPicPr>
          <p:cNvPr id="6" name="Grafik 5" descr="Ein Bild, das Helm, Porzellan enthält.&#10;&#10;Automatisch generierte Beschreibung">
            <a:extLst>
              <a:ext uri="{FF2B5EF4-FFF2-40B4-BE49-F238E27FC236}">
                <a16:creationId xmlns:a16="http://schemas.microsoft.com/office/drawing/2014/main" id="{399D3E20-C44C-499F-B87D-7A5A7DB30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268" y="1183115"/>
            <a:ext cx="4035732" cy="4035732"/>
          </a:xfrm>
          <a:prstGeom prst="rect">
            <a:avLst/>
          </a:prstGeom>
        </p:spPr>
      </p:pic>
    </p:spTree>
    <p:extLst>
      <p:ext uri="{BB962C8B-B14F-4D97-AF65-F5344CB8AC3E}">
        <p14:creationId xmlns:p14="http://schemas.microsoft.com/office/powerpoint/2010/main" val="337194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e Herausforderungen - und was unsere Lösung einzigartig mac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E5D32A-FF6D-432B-B9B3-9683E9FEF027}"/>
              </a:ext>
            </a:extLst>
          </p:cNvPr>
          <p:cNvSpPr/>
          <p:nvPr userDrawn="1"/>
        </p:nvSpPr>
        <p:spPr bwMode="gray">
          <a:xfrm>
            <a:off x="504083" y="2062251"/>
            <a:ext cx="4680000" cy="4282265"/>
          </a:xfrm>
          <a:prstGeom prst="rect">
            <a:avLst/>
          </a:prstGeom>
          <a:solidFill>
            <a:srgbClr val="EDF7F5"/>
          </a:solidFill>
          <a:ln w="19050" algn="ctr">
            <a:noFill/>
            <a:miter lim="800000"/>
            <a:headEnd/>
            <a:tailEnd/>
          </a:ln>
        </p:spPr>
        <p:txBody>
          <a:bodyPr wrap="square" lIns="88900" tIns="88900" rIns="88900" bIns="88900" rtlCol="0" anchor="t"/>
          <a:lstStyle/>
          <a:p>
            <a:pPr lvl="0">
              <a:lnSpc>
                <a:spcPct val="106000"/>
              </a:lnSpc>
              <a:defRPr/>
            </a:pPr>
            <a:endParaRPr lang="de-DE" sz="1400" dirty="0">
              <a:solidFill>
                <a:srgbClr val="003162"/>
              </a:solidFill>
            </a:endParaRPr>
          </a:p>
        </p:txBody>
      </p:sp>
      <p:sp>
        <p:nvSpPr>
          <p:cNvPr id="8" name="Freeform 88">
            <a:extLst>
              <a:ext uri="{FF2B5EF4-FFF2-40B4-BE49-F238E27FC236}">
                <a16:creationId xmlns:a16="http://schemas.microsoft.com/office/drawing/2014/main" id="{EE403C3A-9E6B-48F3-BCF8-D927386E98C2}"/>
              </a:ext>
            </a:extLst>
          </p:cNvPr>
          <p:cNvSpPr>
            <a:spLocks noChangeAspect="1" noEditPoints="1"/>
          </p:cNvSpPr>
          <p:nvPr userDrawn="1"/>
        </p:nvSpPr>
        <p:spPr bwMode="gray">
          <a:xfrm>
            <a:off x="5911162" y="4072119"/>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007BB0"/>
          </a:solidFill>
          <a:ln>
            <a:noFill/>
          </a:ln>
        </p:spPr>
        <p:txBody>
          <a:bodyPr vert="horz" wrap="square" lIns="91440" tIns="45720" rIns="91440" bIns="45720" numCol="1" anchor="t" anchorCtr="0" compatLnSpc="1">
            <a:prstTxWarp prst="textNoShape">
              <a:avLst/>
            </a:prstTxWarp>
          </a:bodyPr>
          <a:lstStyle/>
          <a:p>
            <a:pPr marL="0" marR="0" lvl="0" indent="0" algn="l" defTabSz="1219170" rtl="0"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3C34E106-51D6-4D1A-B22D-2C2A0A0E93D9}"/>
              </a:ext>
            </a:extLst>
          </p:cNvPr>
          <p:cNvSpPr/>
          <p:nvPr userDrawn="1"/>
        </p:nvSpPr>
        <p:spPr bwMode="gray">
          <a:xfrm>
            <a:off x="6983726" y="2062251"/>
            <a:ext cx="4680000" cy="4282265"/>
          </a:xfrm>
          <a:prstGeom prst="rect">
            <a:avLst/>
          </a:prstGeom>
          <a:solidFill>
            <a:srgbClr val="EBF9FF"/>
          </a:solidFill>
          <a:ln w="19050" algn="ctr">
            <a:noFill/>
            <a:miter lim="800000"/>
            <a:headEnd/>
            <a:tailEnd/>
          </a:ln>
        </p:spPr>
        <p:txBody>
          <a:bodyPr wrap="square" lIns="88900" tIns="88900" rIns="88900" bIns="88900" rtlCol="0" anchor="t"/>
          <a:lstStyle/>
          <a:p>
            <a:pPr defTabSz="1219170">
              <a:lnSpc>
                <a:spcPct val="106000"/>
              </a:lnSpc>
              <a:defRPr/>
            </a:pPr>
            <a:endParaRPr lang="de-DE" sz="1400" dirty="0">
              <a:solidFill>
                <a:srgbClr val="003162"/>
              </a:solidFill>
            </a:endParaRPr>
          </a:p>
        </p:txBody>
      </p:sp>
      <p:sp>
        <p:nvSpPr>
          <p:cNvPr id="10" name="Textfeld 9">
            <a:extLst>
              <a:ext uri="{FF2B5EF4-FFF2-40B4-BE49-F238E27FC236}">
                <a16:creationId xmlns:a16="http://schemas.microsoft.com/office/drawing/2014/main" id="{97268FEF-9C5D-4152-AA34-61FD2F63B375}"/>
              </a:ext>
            </a:extLst>
          </p:cNvPr>
          <p:cNvSpPr txBox="1"/>
          <p:nvPr userDrawn="1"/>
        </p:nvSpPr>
        <p:spPr>
          <a:xfrm>
            <a:off x="504083" y="1754475"/>
            <a:ext cx="1585690" cy="307777"/>
          </a:xfrm>
          <a:prstGeom prst="rect">
            <a:avLst/>
          </a:prstGeom>
          <a:noFill/>
        </p:spPr>
        <p:txBody>
          <a:bodyPr wrap="none" rtlCol="0">
            <a:spAutoFit/>
          </a:bodyPr>
          <a:lstStyle/>
          <a:p>
            <a:r>
              <a:rPr lang="de-DE" sz="1400" b="1" dirty="0">
                <a:solidFill>
                  <a:srgbClr val="49AD99"/>
                </a:solidFill>
                <a:latin typeface="Apercu Pro" panose="020B0503050601040103" pitchFamily="34" charset="0"/>
              </a:rPr>
              <a:t>Herausforderung</a:t>
            </a:r>
          </a:p>
        </p:txBody>
      </p:sp>
      <p:sp>
        <p:nvSpPr>
          <p:cNvPr id="11" name="Textfeld 10">
            <a:extLst>
              <a:ext uri="{FF2B5EF4-FFF2-40B4-BE49-F238E27FC236}">
                <a16:creationId xmlns:a16="http://schemas.microsoft.com/office/drawing/2014/main" id="{3F2B0AB7-756B-4F1D-96D8-F2B432ECE0F4}"/>
              </a:ext>
            </a:extLst>
          </p:cNvPr>
          <p:cNvSpPr txBox="1"/>
          <p:nvPr userDrawn="1"/>
        </p:nvSpPr>
        <p:spPr>
          <a:xfrm>
            <a:off x="6983726" y="1754475"/>
            <a:ext cx="1391728" cy="307777"/>
          </a:xfrm>
          <a:prstGeom prst="rect">
            <a:avLst/>
          </a:prstGeom>
          <a:noFill/>
        </p:spPr>
        <p:txBody>
          <a:bodyPr wrap="none" rtlCol="0">
            <a:spAutoFit/>
          </a:bodyPr>
          <a:lstStyle/>
          <a:p>
            <a:r>
              <a:rPr lang="de-DE" sz="1400" b="1" dirty="0">
                <a:solidFill>
                  <a:srgbClr val="007BB0"/>
                </a:solidFill>
                <a:latin typeface="Apercu Pro" panose="020B0503050601040103" pitchFamily="34" charset="0"/>
              </a:rPr>
              <a:t>Unsere Lösung</a:t>
            </a:r>
          </a:p>
        </p:txBody>
      </p:sp>
      <p:sp>
        <p:nvSpPr>
          <p:cNvPr id="18" name="Title 13">
            <a:extLst>
              <a:ext uri="{FF2B5EF4-FFF2-40B4-BE49-F238E27FC236}">
                <a16:creationId xmlns:a16="http://schemas.microsoft.com/office/drawing/2014/main" id="{86461034-B5D0-4456-9FD7-B103970BC453}"/>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Die Herausforderung – und was unsere Lösung einzigartig macht</a:t>
            </a:r>
          </a:p>
        </p:txBody>
      </p:sp>
      <p:pic>
        <p:nvPicPr>
          <p:cNvPr id="20" name="Grafik 19" descr="Ein Bild, das Helm, Porzellan enthält.&#10;&#10;Automatisch generierte Beschreibung">
            <a:extLst>
              <a:ext uri="{FF2B5EF4-FFF2-40B4-BE49-F238E27FC236}">
                <a16:creationId xmlns:a16="http://schemas.microsoft.com/office/drawing/2014/main" id="{5E1BB284-E18E-4307-9FDA-48CAAB55A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12" name="Text Placeholder 3">
            <a:extLst>
              <a:ext uri="{FF2B5EF4-FFF2-40B4-BE49-F238E27FC236}">
                <a16:creationId xmlns:a16="http://schemas.microsoft.com/office/drawing/2014/main" id="{4F0419B6-5242-4E87-95AF-D8C5579FCB1B}"/>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203776525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e unsere Lösung funktioniert und nächste Schritte">
    <p:spTree>
      <p:nvGrpSpPr>
        <p:cNvPr id="1" name=""/>
        <p:cNvGrpSpPr/>
        <p:nvPr/>
      </p:nvGrpSpPr>
      <p:grpSpPr>
        <a:xfrm>
          <a:off x="0" y="0"/>
          <a:ext cx="0" cy="0"/>
          <a:chOff x="0" y="0"/>
          <a:chExt cx="0" cy="0"/>
        </a:xfrm>
      </p:grpSpPr>
      <p:sp>
        <p:nvSpPr>
          <p:cNvPr id="10" name="Rectangle 31">
            <a:extLst>
              <a:ext uri="{FF2B5EF4-FFF2-40B4-BE49-F238E27FC236}">
                <a16:creationId xmlns:a16="http://schemas.microsoft.com/office/drawing/2014/main" id="{9DB27365-00BB-4455-A512-9BD64F0BF2BA}"/>
              </a:ext>
            </a:extLst>
          </p:cNvPr>
          <p:cNvSpPr/>
          <p:nvPr userDrawn="1"/>
        </p:nvSpPr>
        <p:spPr bwMode="gray">
          <a:xfrm>
            <a:off x="504083" y="2060575"/>
            <a:ext cx="6712793" cy="4283942"/>
          </a:xfrm>
          <a:prstGeom prst="rect">
            <a:avLst/>
          </a:prstGeom>
          <a:solidFill>
            <a:srgbClr val="EDF7F5"/>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600"/>
              </a:spcBef>
              <a:spcAft>
                <a:spcPts val="600"/>
              </a:spcAft>
              <a:buClrTx/>
              <a:buSzTx/>
              <a:buFontTx/>
              <a:buNone/>
              <a:tabLst/>
              <a:defRPr/>
            </a:pPr>
            <a:r>
              <a:rPr kumimoji="0" lang="de-DE" sz="1400" b="1" i="0" u="none" strike="noStrike" kern="1200" cap="none" spc="0" normalizeH="0" baseline="0" noProof="0" dirty="0">
                <a:ln>
                  <a:noFill/>
                </a:ln>
                <a:solidFill>
                  <a:srgbClr val="49AD99"/>
                </a:solidFill>
                <a:effectLst/>
                <a:uLnTx/>
                <a:uFillTx/>
                <a:latin typeface="Apercu Pro" panose="020B0503050601040103" pitchFamily="34" charset="0"/>
                <a:ea typeface="+mn-ea"/>
                <a:cs typeface="+mn-cs"/>
              </a:rPr>
              <a:t>Wie unsere Lösung funktioniert</a:t>
            </a: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ctr" defTabSz="914400" rtl="0" eaLnBrk="1" fontAlgn="auto" latinLnBrk="0" hangingPunct="1">
              <a:lnSpc>
                <a:spcPct val="106000"/>
              </a:lnSpc>
              <a:spcBef>
                <a:spcPts val="600"/>
              </a:spcBef>
              <a:spcAft>
                <a:spcPts val="600"/>
              </a:spcAft>
              <a:buClrTx/>
              <a:buSzTx/>
              <a:buFontTx/>
              <a:buNone/>
              <a:tabLst/>
              <a:defRPr/>
            </a:pPr>
            <a:endParaRPr kumimoji="0" lang="de-DE" sz="14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914400" rtl="0" eaLnBrk="1" fontAlgn="auto" latinLnBrk="0" hangingPunct="1">
              <a:lnSpc>
                <a:spcPct val="106000"/>
              </a:lnSpc>
              <a:spcBef>
                <a:spcPts val="600"/>
              </a:spcBef>
              <a:spcAft>
                <a:spcPts val="600"/>
              </a:spcAft>
              <a:buClrTx/>
              <a:buSzTx/>
              <a:buFontTx/>
              <a:buNone/>
              <a:tabLst/>
              <a:defRPr/>
            </a:pPr>
            <a:endPar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p:txBody>
      </p:sp>
      <p:sp>
        <p:nvSpPr>
          <p:cNvPr id="11" name="Rectangle 32">
            <a:extLst>
              <a:ext uri="{FF2B5EF4-FFF2-40B4-BE49-F238E27FC236}">
                <a16:creationId xmlns:a16="http://schemas.microsoft.com/office/drawing/2014/main" id="{7BDCBB82-3BA0-4E47-AF33-E6715F12E30C}"/>
              </a:ext>
            </a:extLst>
          </p:cNvPr>
          <p:cNvSpPr/>
          <p:nvPr userDrawn="1"/>
        </p:nvSpPr>
        <p:spPr bwMode="gray">
          <a:xfrm>
            <a:off x="7289499" y="2060574"/>
            <a:ext cx="4415368" cy="1574989"/>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600"/>
              </a:spcAft>
              <a:buClrTx/>
              <a:buSzTx/>
              <a:buFont typeface="Wingdings 2" pitchFamily="18" charset="2"/>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Konkrete Schritte zur Umsetzung erfassen… </a:t>
            </a:r>
          </a:p>
          <a:p>
            <a:pPr marL="0" marR="0" lvl="0" indent="0" algn="l" defTabSz="1219170" rtl="0" eaLnBrk="1" fontAlgn="auto" latinLnBrk="0" hangingPunct="1">
              <a:lnSpc>
                <a:spcPct val="106000"/>
              </a:lnSpc>
              <a:spcBef>
                <a:spcPts val="0"/>
              </a:spcBef>
              <a:spcAft>
                <a:spcPts val="600"/>
              </a:spcAft>
              <a:buClrTx/>
              <a:buSzTx/>
              <a:buFont typeface="Wingdings" panose="05000000000000000000" pitchFamily="2" charset="2"/>
              <a:buNone/>
              <a:tabLst>
                <a:tab pos="271463" algn="l"/>
              </a:tabLst>
              <a:defRPr/>
            </a:pPr>
            <a:endParaRPr kumimoji="0" lang="de-DE" sz="12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a:p>
            <a:pPr marL="0" marR="0" lvl="0" indent="0" algn="l" defTabSz="1219170" rtl="0" eaLnBrk="1" fontAlgn="auto" latinLnBrk="0" hangingPunct="1">
              <a:lnSpc>
                <a:spcPct val="106000"/>
              </a:lnSpc>
              <a:spcBef>
                <a:spcPts val="0"/>
              </a:spcBef>
              <a:spcAft>
                <a:spcPts val="600"/>
              </a:spcAft>
              <a:buClrTx/>
              <a:buSzTx/>
              <a:buFontTx/>
              <a:buNone/>
              <a:tabLst/>
              <a:defRPr/>
            </a:pPr>
            <a:endParaRPr kumimoji="0" lang="de-DE" sz="1200" b="0" i="0" u="none" strike="noStrike" kern="1200" cap="none" spc="0" normalizeH="0" baseline="0" noProof="0" dirty="0">
              <a:ln>
                <a:noFill/>
              </a:ln>
              <a:solidFill>
                <a:srgbClr val="003162"/>
              </a:solidFill>
              <a:effectLst/>
              <a:uLnTx/>
              <a:uFillTx/>
              <a:latin typeface="Apercu Pro" panose="020B0503050601040103" pitchFamily="34" charset="0"/>
              <a:ea typeface="+mn-ea"/>
              <a:cs typeface="+mn-cs"/>
            </a:endParaRPr>
          </a:p>
        </p:txBody>
      </p:sp>
      <p:sp>
        <p:nvSpPr>
          <p:cNvPr id="12" name="Rectangle 11">
            <a:extLst>
              <a:ext uri="{FF2B5EF4-FFF2-40B4-BE49-F238E27FC236}">
                <a16:creationId xmlns:a16="http://schemas.microsoft.com/office/drawing/2014/main" id="{2446C151-DD51-404A-86B9-324E0F809985}"/>
              </a:ext>
            </a:extLst>
          </p:cNvPr>
          <p:cNvSpPr/>
          <p:nvPr userDrawn="1"/>
        </p:nvSpPr>
        <p:spPr bwMode="gray">
          <a:xfrm>
            <a:off x="7289499" y="3681890"/>
            <a:ext cx="4415368" cy="1512000"/>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600"/>
              </a:spcAft>
              <a:buClrTx/>
              <a:buSzTx/>
              <a:buFontTx/>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Herausforderungen</a:t>
            </a:r>
            <a:r>
              <a:rPr lang="de-DE" sz="1400" b="1" dirty="0">
                <a:solidFill>
                  <a:srgbClr val="007BB0"/>
                </a:solidFill>
                <a:latin typeface="Apercu Pro" panose="020B0503050601040103" pitchFamily="34" charset="0"/>
              </a:rPr>
              <a:t> unserer Lösung sind</a:t>
            </a: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a:t>
            </a:r>
          </a:p>
        </p:txBody>
      </p:sp>
      <p:sp>
        <p:nvSpPr>
          <p:cNvPr id="13" name="Rectangle 12">
            <a:extLst>
              <a:ext uri="{FF2B5EF4-FFF2-40B4-BE49-F238E27FC236}">
                <a16:creationId xmlns:a16="http://schemas.microsoft.com/office/drawing/2014/main" id="{41220D09-FB18-44E6-9A61-6E3F8D66F44A}"/>
              </a:ext>
            </a:extLst>
          </p:cNvPr>
          <p:cNvSpPr/>
          <p:nvPr userDrawn="1"/>
        </p:nvSpPr>
        <p:spPr bwMode="gray">
          <a:xfrm>
            <a:off x="7289499" y="5240215"/>
            <a:ext cx="4415368" cy="1104302"/>
          </a:xfrm>
          <a:prstGeom prst="rect">
            <a:avLst/>
          </a:prstGeom>
          <a:solidFill>
            <a:srgbClr val="EBF9FF"/>
          </a:solid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600"/>
              </a:spcAft>
              <a:buClrTx/>
              <a:buSzTx/>
              <a:buFontTx/>
              <a:buNone/>
              <a:tabLst/>
              <a:defRPr/>
            </a:pPr>
            <a:r>
              <a:rPr kumimoji="0" lang="de-DE" sz="1400" b="1" i="0" u="none" strike="noStrike" kern="1200" cap="none" spc="0" normalizeH="0" baseline="0" noProof="0" dirty="0">
                <a:ln>
                  <a:noFill/>
                </a:ln>
                <a:solidFill>
                  <a:srgbClr val="007BB0"/>
                </a:solidFill>
                <a:effectLst/>
                <a:uLnTx/>
                <a:uFillTx/>
                <a:latin typeface="Apercu Pro" panose="020B0503050601040103" pitchFamily="34" charset="0"/>
                <a:ea typeface="+mn-ea"/>
                <a:cs typeface="+mn-cs"/>
              </a:rPr>
              <a:t>Benötigte Ressourcen sind…</a:t>
            </a:r>
          </a:p>
        </p:txBody>
      </p:sp>
      <p:sp>
        <p:nvSpPr>
          <p:cNvPr id="14" name="Title 13">
            <a:extLst>
              <a:ext uri="{FF2B5EF4-FFF2-40B4-BE49-F238E27FC236}">
                <a16:creationId xmlns:a16="http://schemas.microsoft.com/office/drawing/2014/main" id="{3112E1CE-62DC-4231-83AD-892884C926E6}"/>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Wie unsere Lösung funktioniert – und nächste Schritte</a:t>
            </a:r>
          </a:p>
        </p:txBody>
      </p:sp>
      <p:pic>
        <p:nvPicPr>
          <p:cNvPr id="16" name="Grafik 15" descr="Ein Bild, das Helm, Porzellan enthält.&#10;&#10;Automatisch generierte Beschreibung">
            <a:extLst>
              <a:ext uri="{FF2B5EF4-FFF2-40B4-BE49-F238E27FC236}">
                <a16:creationId xmlns:a16="http://schemas.microsoft.com/office/drawing/2014/main" id="{9043B073-B962-400D-BDC6-2B691BC73B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9" name="Text Placeholder 3">
            <a:extLst>
              <a:ext uri="{FF2B5EF4-FFF2-40B4-BE49-F238E27FC236}">
                <a16:creationId xmlns:a16="http://schemas.microsoft.com/office/drawing/2014/main" id="{A6F2B2CE-77D9-4C52-8C1A-C1A869DC2E4A}"/>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3283401733"/>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ser Te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AE673F5-0ABD-41B0-98E2-8AC5E6E49EE2}"/>
              </a:ext>
            </a:extLst>
          </p:cNvPr>
          <p:cNvSpPr/>
          <p:nvPr/>
        </p:nvSpPr>
        <p:spPr bwMode="auto">
          <a:xfrm>
            <a:off x="2848802"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Rectangle 1">
            <a:extLst>
              <a:ext uri="{FF2B5EF4-FFF2-40B4-BE49-F238E27FC236}">
                <a16:creationId xmlns:a16="http://schemas.microsoft.com/office/drawing/2014/main" id="{3FB7119C-989C-496B-816D-B21CEAD4D290}"/>
              </a:ext>
            </a:extLst>
          </p:cNvPr>
          <p:cNvSpPr/>
          <p:nvPr userDrawn="1"/>
        </p:nvSpPr>
        <p:spPr bwMode="auto">
          <a:xfrm>
            <a:off x="5172278"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Rectangle 1">
            <a:extLst>
              <a:ext uri="{FF2B5EF4-FFF2-40B4-BE49-F238E27FC236}">
                <a16:creationId xmlns:a16="http://schemas.microsoft.com/office/drawing/2014/main" id="{2DA12120-6C90-4C2A-AC72-4F29E7E060C3}"/>
              </a:ext>
            </a:extLst>
          </p:cNvPr>
          <p:cNvSpPr/>
          <p:nvPr/>
        </p:nvSpPr>
        <p:spPr bwMode="auto">
          <a:xfrm>
            <a:off x="7472172"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Rectangle 1">
            <a:extLst>
              <a:ext uri="{FF2B5EF4-FFF2-40B4-BE49-F238E27FC236}">
                <a16:creationId xmlns:a16="http://schemas.microsoft.com/office/drawing/2014/main" id="{DA25A3D6-E4EA-453B-9B92-164031FF5813}"/>
              </a:ext>
            </a:extLst>
          </p:cNvPr>
          <p:cNvSpPr/>
          <p:nvPr/>
        </p:nvSpPr>
        <p:spPr bwMode="auto">
          <a:xfrm>
            <a:off x="9772066" y="3561928"/>
            <a:ext cx="1914949" cy="2728800"/>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normalizeH="0" baseline="0" noProof="0" dirty="0">
              <a:ln>
                <a:noFill/>
              </a:ln>
              <a:solidFill>
                <a:srgbClr val="003162"/>
              </a:solidFill>
              <a:effectLst/>
              <a:uLnTx/>
              <a:uFillTx/>
              <a:latin typeface="Calibri" panose="020F0502020204030204"/>
              <a:ea typeface="+mn-ea"/>
              <a:cs typeface="+mn-cs"/>
            </a:endParaRPr>
          </a:p>
        </p:txBody>
      </p:sp>
      <p:sp>
        <p:nvSpPr>
          <p:cNvPr id="33" name="Rectangle 1">
            <a:extLst>
              <a:ext uri="{FF2B5EF4-FFF2-40B4-BE49-F238E27FC236}">
                <a16:creationId xmlns:a16="http://schemas.microsoft.com/office/drawing/2014/main" id="{B4D28F8A-5489-4B86-81D6-D37006472FCC}"/>
              </a:ext>
            </a:extLst>
          </p:cNvPr>
          <p:cNvSpPr/>
          <p:nvPr/>
        </p:nvSpPr>
        <p:spPr bwMode="auto">
          <a:xfrm>
            <a:off x="525327" y="3571322"/>
            <a:ext cx="1914949" cy="2727878"/>
          </a:xfrm>
          <a:prstGeom prst="rect">
            <a:avLst/>
          </a:prstGeom>
          <a:solidFill>
            <a:srgbClr val="EDF7F5"/>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7" name="Title 13">
            <a:extLst>
              <a:ext uri="{FF2B5EF4-FFF2-40B4-BE49-F238E27FC236}">
                <a16:creationId xmlns:a16="http://schemas.microsoft.com/office/drawing/2014/main" id="{FE622A33-9639-4D82-B0BC-8E15A947FA69}"/>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Unser Team:</a:t>
            </a:r>
          </a:p>
        </p:txBody>
      </p:sp>
      <p:pic>
        <p:nvPicPr>
          <p:cNvPr id="49" name="Grafik 48" descr="Ein Bild, das Helm, Porzellan enthält.&#10;&#10;Automatisch generierte Beschreibung">
            <a:extLst>
              <a:ext uri="{FF2B5EF4-FFF2-40B4-BE49-F238E27FC236}">
                <a16:creationId xmlns:a16="http://schemas.microsoft.com/office/drawing/2014/main" id="{8085E553-44EE-4522-8327-94F1D5A30B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50" name="Rectangle 1">
            <a:extLst>
              <a:ext uri="{FF2B5EF4-FFF2-40B4-BE49-F238E27FC236}">
                <a16:creationId xmlns:a16="http://schemas.microsoft.com/office/drawing/2014/main" id="{5164D049-C748-41BD-9B4E-206AF29F0076}"/>
              </a:ext>
            </a:extLst>
          </p:cNvPr>
          <p:cNvSpPr/>
          <p:nvPr userDrawn="1"/>
        </p:nvSpPr>
        <p:spPr bwMode="auto">
          <a:xfrm>
            <a:off x="525326"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1" name="Rectangle 1">
            <a:extLst>
              <a:ext uri="{FF2B5EF4-FFF2-40B4-BE49-F238E27FC236}">
                <a16:creationId xmlns:a16="http://schemas.microsoft.com/office/drawing/2014/main" id="{95D747D3-0A2F-4627-A763-51BB36CC8934}"/>
              </a:ext>
            </a:extLst>
          </p:cNvPr>
          <p:cNvSpPr/>
          <p:nvPr userDrawn="1"/>
        </p:nvSpPr>
        <p:spPr bwMode="auto">
          <a:xfrm>
            <a:off x="2850060"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2" name="Rectangle 1">
            <a:extLst>
              <a:ext uri="{FF2B5EF4-FFF2-40B4-BE49-F238E27FC236}">
                <a16:creationId xmlns:a16="http://schemas.microsoft.com/office/drawing/2014/main" id="{239FE067-7BF8-414B-B7F3-8B71670318CE}"/>
              </a:ext>
            </a:extLst>
          </p:cNvPr>
          <p:cNvSpPr/>
          <p:nvPr userDrawn="1"/>
        </p:nvSpPr>
        <p:spPr bwMode="auto">
          <a:xfrm>
            <a:off x="5172278" y="3573725"/>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3" name="Rectangle 1">
            <a:extLst>
              <a:ext uri="{FF2B5EF4-FFF2-40B4-BE49-F238E27FC236}">
                <a16:creationId xmlns:a16="http://schemas.microsoft.com/office/drawing/2014/main" id="{3203F80E-4B4C-4B8F-B849-325DD3E3E398}"/>
              </a:ext>
            </a:extLst>
          </p:cNvPr>
          <p:cNvSpPr/>
          <p:nvPr userDrawn="1"/>
        </p:nvSpPr>
        <p:spPr bwMode="auto">
          <a:xfrm>
            <a:off x="7472172"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Rectangle 1">
            <a:extLst>
              <a:ext uri="{FF2B5EF4-FFF2-40B4-BE49-F238E27FC236}">
                <a16:creationId xmlns:a16="http://schemas.microsoft.com/office/drawing/2014/main" id="{A937ED27-A4C5-4D39-A282-130C6FF7315E}"/>
              </a:ext>
            </a:extLst>
          </p:cNvPr>
          <p:cNvSpPr/>
          <p:nvPr userDrawn="1"/>
        </p:nvSpPr>
        <p:spPr bwMode="auto">
          <a:xfrm>
            <a:off x="9772066" y="3571322"/>
            <a:ext cx="1914949" cy="163648"/>
          </a:xfrm>
          <a:prstGeom prst="rect">
            <a:avLst/>
          </a:prstGeom>
          <a:solidFill>
            <a:srgbClr val="49AD99"/>
          </a:soli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Text Placeholder 3">
            <a:extLst>
              <a:ext uri="{FF2B5EF4-FFF2-40B4-BE49-F238E27FC236}">
                <a16:creationId xmlns:a16="http://schemas.microsoft.com/office/drawing/2014/main" id="{DE0BDC82-7D82-402D-B713-87285151E3AD}"/>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296429184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5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teraturangaben">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BAC3D93E-48D8-4C0A-A956-4815955FD5B4}"/>
              </a:ext>
            </a:extLst>
          </p:cNvPr>
          <p:cNvSpPr/>
          <p:nvPr userDrawn="1"/>
        </p:nvSpPr>
        <p:spPr>
          <a:xfrm>
            <a:off x="908626" y="1608177"/>
            <a:ext cx="10480734" cy="4264459"/>
          </a:xfrm>
          <a:prstGeom prst="roundRect">
            <a:avLst>
              <a:gd name="adj" fmla="val 1229"/>
            </a:avLst>
          </a:prstGeom>
          <a:solidFill>
            <a:srgbClr val="EBF9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46">
            <a:extLst>
              <a:ext uri="{FF2B5EF4-FFF2-40B4-BE49-F238E27FC236}">
                <a16:creationId xmlns:a16="http://schemas.microsoft.com/office/drawing/2014/main" id="{B7AF7DAC-288D-4AF2-A72C-B384B695CF14}"/>
              </a:ext>
            </a:extLst>
          </p:cNvPr>
          <p:cNvSpPr>
            <a:spLocks noGrp="1"/>
          </p:cNvSpPr>
          <p:nvPr>
            <p:ph type="body" sz="quarter" idx="12"/>
          </p:nvPr>
        </p:nvSpPr>
        <p:spPr>
          <a:xfrm>
            <a:off x="515938" y="1608177"/>
            <a:ext cx="11160124" cy="4700548"/>
          </a:xfrm>
          <a:solidFill>
            <a:schemeClr val="bg1"/>
          </a:solidFill>
        </p:spPr>
        <p:txBody>
          <a:bodyPr>
            <a:noAutofit/>
          </a:bodyPr>
          <a:lstStyle>
            <a:lvl1pPr marL="0" indent="0">
              <a:buNone/>
              <a:defRPr sz="1400"/>
            </a:lvl1pPr>
          </a:lstStyle>
          <a:p>
            <a:pPr lvl="0"/>
            <a:endParaRPr lang="de-DE" dirty="0"/>
          </a:p>
        </p:txBody>
      </p:sp>
      <p:sp>
        <p:nvSpPr>
          <p:cNvPr id="19" name="Title 13">
            <a:extLst>
              <a:ext uri="{FF2B5EF4-FFF2-40B4-BE49-F238E27FC236}">
                <a16:creationId xmlns:a16="http://schemas.microsoft.com/office/drawing/2014/main" id="{C3D2BD75-25D7-48D8-AC8B-31AC809720A1}"/>
              </a:ext>
            </a:extLst>
          </p:cNvPr>
          <p:cNvSpPr>
            <a:spLocks noGrp="1"/>
          </p:cNvSpPr>
          <p:nvPr userDrawn="1"/>
        </p:nvSpPr>
        <p:spPr bwMode="gray">
          <a:xfrm>
            <a:off x="1157729" y="476251"/>
            <a:ext cx="10363200" cy="594360"/>
          </a:xfrm>
          <a:prstGeom prst="rect">
            <a:avLst/>
          </a:prstGeom>
        </p:spPr>
        <p:txBody>
          <a:bodyPr vert="horz" lIns="0" tIns="45720" rIns="0" bIns="0" rtlCol="0" anchor="b" anchorCtr="0">
            <a:noAutofit/>
          </a:bodyPr>
          <a:lstStyle>
            <a:lvl1pPr algn="l" defTabSz="914400" rtl="0" eaLnBrk="1" latinLnBrk="0" hangingPunct="1">
              <a:spcBef>
                <a:spcPct val="0"/>
              </a:spcBef>
              <a:buNone/>
              <a:defRPr lang="en-US" sz="3200" kern="1200" spc="-75" dirty="0">
                <a:solidFill>
                  <a:schemeClr val="tx1"/>
                </a:solidFill>
                <a:latin typeface="+mj-lt"/>
                <a:ea typeface="+mj-ea"/>
                <a:cs typeface="Calibri Light" panose="020F0302020204030204" pitchFamily="34" charset="0"/>
              </a:defRPr>
            </a:lvl1pPr>
          </a:lstStyle>
          <a:p>
            <a:r>
              <a:rPr lang="de-DE" sz="2000" b="0" spc="0" dirty="0">
                <a:latin typeface="Apercu Pro" panose="020B0503050601040103" pitchFamily="34" charset="0"/>
                <a:cs typeface="Calibri Light"/>
              </a:rPr>
              <a:t>Literaturverzeichnis</a:t>
            </a:r>
          </a:p>
        </p:txBody>
      </p:sp>
      <p:pic>
        <p:nvPicPr>
          <p:cNvPr id="21" name="Grafik 20" descr="Ein Bild, das Helm, Porzellan enthält.&#10;&#10;Automatisch generierte Beschreibung">
            <a:extLst>
              <a:ext uri="{FF2B5EF4-FFF2-40B4-BE49-F238E27FC236}">
                <a16:creationId xmlns:a16="http://schemas.microsoft.com/office/drawing/2014/main" id="{96F89A7D-7912-49C4-B935-5879193409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83" y="513483"/>
            <a:ext cx="632095" cy="632095"/>
          </a:xfrm>
          <a:prstGeom prst="rect">
            <a:avLst/>
          </a:prstGeom>
        </p:spPr>
      </p:pic>
      <p:sp>
        <p:nvSpPr>
          <p:cNvPr id="7" name="Text Placeholder 3">
            <a:extLst>
              <a:ext uri="{FF2B5EF4-FFF2-40B4-BE49-F238E27FC236}">
                <a16:creationId xmlns:a16="http://schemas.microsoft.com/office/drawing/2014/main" id="{8574EA49-483E-435E-82D5-7BA1FE46359C}"/>
              </a:ext>
            </a:extLst>
          </p:cNvPr>
          <p:cNvSpPr>
            <a:spLocks noGrp="1"/>
          </p:cNvSpPr>
          <p:nvPr userDrawn="1"/>
        </p:nvSpPr>
        <p:spPr>
          <a:xfrm>
            <a:off x="1157729" y="626330"/>
            <a:ext cx="3355848" cy="203200"/>
          </a:xfrm>
          <a:prstGeom prst="rect">
            <a:avLst/>
          </a:prstGeom>
        </p:spPr>
        <p:txBody>
          <a:bodyPr vert="horz" lIns="0" tIns="0" rIns="0" bIns="0" rtlCol="0">
            <a:noAutofit/>
          </a:bodyPr>
          <a:lstStyle>
            <a:lvl1pPr marL="0" indent="0" algn="l" defTabSz="914400" rtl="0" eaLnBrk="1" latinLnBrk="0" hangingPunct="1">
              <a:spcBef>
                <a:spcPts val="0"/>
              </a:spcBef>
              <a:spcAft>
                <a:spcPts val="1000"/>
              </a:spcAft>
              <a:buSzPct val="100000"/>
              <a:buFontTx/>
              <a:buNone/>
              <a:defRPr lang="en-US" sz="900" b="1" kern="0" cap="all" spc="250" baseline="0" dirty="0">
                <a:solidFill>
                  <a:schemeClr val="accent5">
                    <a:lumMod val="60000"/>
                    <a:lumOff val="40000"/>
                  </a:schemeClr>
                </a:solidFill>
                <a:latin typeface="+mn-lt"/>
                <a:ea typeface="Nexa Black" charset="0"/>
                <a:cs typeface="Nexa Black"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de-DE" sz="1100" dirty="0">
                <a:solidFill>
                  <a:srgbClr val="007BB0"/>
                </a:solidFill>
                <a:latin typeface="Apercu Pro" panose="020B0503050601040103" pitchFamily="34" charset="0"/>
              </a:rPr>
              <a:t>Digital Future Challenge 2021</a:t>
            </a:r>
          </a:p>
        </p:txBody>
      </p:sp>
    </p:spTree>
    <p:extLst>
      <p:ext uri="{BB962C8B-B14F-4D97-AF65-F5344CB8AC3E}">
        <p14:creationId xmlns:p14="http://schemas.microsoft.com/office/powerpoint/2010/main" val="3126610593"/>
      </p:ext>
    </p:extLst>
  </p:cSld>
  <p:clrMapOvr>
    <a:masterClrMapping/>
  </p:clrMapOvr>
  <p:extLst>
    <p:ext uri="{DCECCB84-F9BA-43D5-87BE-67443E8EF086}">
      <p15:sldGuideLst xmlns:p15="http://schemas.microsoft.com/office/powerpoint/2012/main">
        <p15:guide id="1" orient="horz" pos="3974">
          <p15:clr>
            <a:srgbClr val="FBAE40"/>
          </p15:clr>
        </p15:guide>
        <p15:guide id="2" pos="32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62A4C9-771C-4073-A699-74383D8DA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866172E-443A-4E48-97C7-CA35EB6AD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356532-F440-476B-82AC-59A3D9DDCD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350DD-6984-4810-8C96-FACC48BA2FE2}" type="datetimeFigureOut">
              <a:rPr lang="de-DE" smtClean="0"/>
              <a:t>07.04.2021</a:t>
            </a:fld>
            <a:endParaRPr lang="de-DE"/>
          </a:p>
        </p:txBody>
      </p:sp>
      <p:sp>
        <p:nvSpPr>
          <p:cNvPr id="5" name="Fußzeilenplatzhalter 4">
            <a:extLst>
              <a:ext uri="{FF2B5EF4-FFF2-40B4-BE49-F238E27FC236}">
                <a16:creationId xmlns:a16="http://schemas.microsoft.com/office/drawing/2014/main" id="{A449EDC8-2B9E-49ED-90ED-0136B7678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2774693-53B2-418A-A7F5-973CE2DFC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F6D92-D43E-498F-89FE-35928626B5B9}" type="slidenum">
              <a:rPr lang="de-DE" smtClean="0"/>
              <a:t>‹Nr.›</a:t>
            </a:fld>
            <a:endParaRPr lang="de-DE"/>
          </a:p>
        </p:txBody>
      </p:sp>
    </p:spTree>
    <p:extLst>
      <p:ext uri="{BB962C8B-B14F-4D97-AF65-F5344CB8AC3E}">
        <p14:creationId xmlns:p14="http://schemas.microsoft.com/office/powerpoint/2010/main" val="411563790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mailto:email@email.de"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4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64BB86B-EB4E-4C94-816F-941118F3D5E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21554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4D25A2-4083-4E26-BF8A-4105D11728B6}"/>
              </a:ext>
            </a:extLst>
          </p:cNvPr>
          <p:cNvSpPr txBox="1">
            <a:spLocks/>
          </p:cNvSpPr>
          <p:nvPr/>
        </p:nvSpPr>
        <p:spPr>
          <a:xfrm>
            <a:off x="4773477" y="2632798"/>
            <a:ext cx="6701051" cy="1592403"/>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dirty="0">
                <a:solidFill>
                  <a:srgbClr val="003162"/>
                </a:solidFill>
                <a:latin typeface="Apercu Pro" panose="020B0503050601040103" pitchFamily="34" charset="0"/>
              </a:rPr>
              <a:t>Weiterführende Informationen</a:t>
            </a:r>
          </a:p>
        </p:txBody>
      </p:sp>
      <p:sp>
        <p:nvSpPr>
          <p:cNvPr id="3" name="Text Placeholder 4">
            <a:extLst>
              <a:ext uri="{FF2B5EF4-FFF2-40B4-BE49-F238E27FC236}">
                <a16:creationId xmlns:a16="http://schemas.microsoft.com/office/drawing/2014/main" id="{F091BE69-4A84-48A9-BD60-DFA0DCF3BC5C}"/>
              </a:ext>
            </a:extLst>
          </p:cNvPr>
          <p:cNvSpPr txBox="1">
            <a:spLocks/>
          </p:cNvSpPr>
          <p:nvPr/>
        </p:nvSpPr>
        <p:spPr>
          <a:xfrm>
            <a:off x="4773477" y="3360930"/>
            <a:ext cx="6701051" cy="1566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i="1" dirty="0">
                <a:solidFill>
                  <a:srgbClr val="007BB0"/>
                </a:solidFill>
                <a:latin typeface="Apercu Pro" panose="020B0503050601040103" pitchFamily="34" charset="0"/>
              </a:rPr>
              <a:t>[Beschreibt kurz den Inhalt der nachfolgenden </a:t>
            </a:r>
            <a:r>
              <a:rPr lang="de-DE" sz="1600" i="1" dirty="0" err="1">
                <a:solidFill>
                  <a:srgbClr val="007BB0"/>
                </a:solidFill>
                <a:latin typeface="Apercu Pro" panose="020B0503050601040103" pitchFamily="34" charset="0"/>
              </a:rPr>
              <a:t>Slides</a:t>
            </a:r>
            <a:r>
              <a:rPr lang="de-DE" sz="1600" i="1" dirty="0">
                <a:solidFill>
                  <a:srgbClr val="007BB0"/>
                </a:solidFill>
                <a:latin typeface="Apercu Pro" panose="020B0503050601040103" pitchFamily="34" charset="0"/>
              </a:rPr>
              <a:t>]. </a:t>
            </a:r>
            <a:endParaRPr lang="de-DE" sz="1600" dirty="0">
              <a:solidFill>
                <a:srgbClr val="007BB0"/>
              </a:solidFill>
              <a:latin typeface="Apercu Pro" panose="020B0503050601040103" pitchFamily="34" charset="0"/>
            </a:endParaRPr>
          </a:p>
        </p:txBody>
      </p:sp>
      <p:sp>
        <p:nvSpPr>
          <p:cNvPr id="4" name="Rectangle 18">
            <a:extLst>
              <a:ext uri="{FF2B5EF4-FFF2-40B4-BE49-F238E27FC236}">
                <a16:creationId xmlns:a16="http://schemas.microsoft.com/office/drawing/2014/main" id="{0BAB34B6-B064-4588-A0DF-69404E1F8117}"/>
              </a:ext>
            </a:extLst>
          </p:cNvPr>
          <p:cNvSpPr/>
          <p:nvPr/>
        </p:nvSpPr>
        <p:spPr bwMode="gray">
          <a:xfrm>
            <a:off x="12383068" y="1"/>
            <a:ext cx="4248000" cy="2095500"/>
          </a:xfrm>
          <a:prstGeom prst="rect">
            <a:avLst/>
          </a:prstGeom>
          <a:solidFill>
            <a:srgbClr val="FFC000"/>
          </a:solidFill>
          <a:ln w="19050" algn="ctr">
            <a:noFill/>
            <a:miter lim="800000"/>
            <a:headEnd/>
            <a:tailEnd/>
          </a:ln>
        </p:spPr>
        <p:txBody>
          <a:bodyPr wrap="square" lIns="36000" tIns="88900" rIns="36000" bIns="88900" rtlCol="0" anchor="t"/>
          <a:lstStyle/>
          <a:p>
            <a:pPr lvl="0" defTabSz="1219170">
              <a:lnSpc>
                <a:spcPct val="106000"/>
              </a:lnSpc>
              <a:spcAft>
                <a:spcPts val="600"/>
              </a:spcAft>
              <a:defRPr/>
            </a:pPr>
            <a:r>
              <a:rPr lang="de-DE" sz="1600" dirty="0"/>
              <a:t>Falls ihr bestimmte Aspekte, Besonderheiten und Herausforderungen eures Konzeptes näher erläutern möchtet, habt ihr die Möglichkeit nachfolgend ergänzende </a:t>
            </a:r>
            <a:r>
              <a:rPr lang="de-DE" sz="1600" dirty="0" err="1"/>
              <a:t>Slides</a:t>
            </a:r>
            <a:r>
              <a:rPr lang="de-DE" sz="1600" dirty="0"/>
              <a:t> einzufügen.</a:t>
            </a:r>
          </a:p>
          <a:p>
            <a:pPr lvl="0" defTabSz="1219170">
              <a:lnSpc>
                <a:spcPct val="106000"/>
              </a:lnSpc>
              <a:spcAft>
                <a:spcPts val="600"/>
              </a:spcAft>
              <a:defRPr/>
            </a:pPr>
            <a:r>
              <a:rPr lang="de-DE" sz="1600" dirty="0"/>
              <a:t>Beschreibt diese bitte kurz, damit wir einen Überblick über die weitere Einreichung erhalten. </a:t>
            </a:r>
          </a:p>
        </p:txBody>
      </p:sp>
      <p:sp>
        <p:nvSpPr>
          <p:cNvPr id="5" name="Rechteck: abgerundete Ecken 4">
            <a:extLst>
              <a:ext uri="{FF2B5EF4-FFF2-40B4-BE49-F238E27FC236}">
                <a16:creationId xmlns:a16="http://schemas.microsoft.com/office/drawing/2014/main" id="{EC717F1A-1E71-4405-950E-400E0CA02890}"/>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a:t>
            </a:r>
          </a:p>
        </p:txBody>
      </p:sp>
    </p:spTree>
    <p:extLst>
      <p:ext uri="{BB962C8B-B14F-4D97-AF65-F5344CB8AC3E}">
        <p14:creationId xmlns:p14="http://schemas.microsoft.com/office/powerpoint/2010/main" val="241826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33158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88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94D25A2-4083-4E26-BF8A-4105D11728B6}"/>
              </a:ext>
            </a:extLst>
          </p:cNvPr>
          <p:cNvSpPr txBox="1">
            <a:spLocks/>
          </p:cNvSpPr>
          <p:nvPr/>
        </p:nvSpPr>
        <p:spPr>
          <a:xfrm>
            <a:off x="4773477" y="2632798"/>
            <a:ext cx="6701051" cy="1592403"/>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dirty="0">
                <a:solidFill>
                  <a:srgbClr val="003162"/>
                </a:solidFill>
                <a:latin typeface="Apercu Pro" panose="020B0503050601040103" pitchFamily="34" charset="0"/>
              </a:rPr>
              <a:t>ELEVATOR PITCH FÜR [</a:t>
            </a:r>
            <a:r>
              <a:rPr lang="de-DE" sz="2800">
                <a:solidFill>
                  <a:srgbClr val="003162"/>
                </a:solidFill>
                <a:latin typeface="Apercu Pro" panose="020B0503050601040103" pitchFamily="34" charset="0"/>
              </a:rPr>
              <a:t>FALL „KURZTITEL“]:</a:t>
            </a:r>
            <a:br>
              <a:rPr lang="de-DE" sz="2800" dirty="0">
                <a:solidFill>
                  <a:srgbClr val="003162"/>
                </a:solidFill>
                <a:latin typeface="Apercu Pro" panose="020B0503050601040103" pitchFamily="34" charset="0"/>
              </a:rPr>
            </a:br>
            <a:r>
              <a:rPr lang="de-DE" sz="2800" dirty="0">
                <a:solidFill>
                  <a:srgbClr val="003162"/>
                </a:solidFill>
                <a:latin typeface="Apercu Pro" panose="020B0503050601040103" pitchFamily="34" charset="0"/>
              </a:rPr>
              <a:t>UNSERE IDEE IN ALLER KÜRZE</a:t>
            </a:r>
          </a:p>
        </p:txBody>
      </p:sp>
      <p:sp>
        <p:nvSpPr>
          <p:cNvPr id="3" name="Text Placeholder 4">
            <a:extLst>
              <a:ext uri="{FF2B5EF4-FFF2-40B4-BE49-F238E27FC236}">
                <a16:creationId xmlns:a16="http://schemas.microsoft.com/office/drawing/2014/main" id="{F091BE69-4A84-48A9-BD60-DFA0DCF3BC5C}"/>
              </a:ext>
            </a:extLst>
          </p:cNvPr>
          <p:cNvSpPr txBox="1">
            <a:spLocks/>
          </p:cNvSpPr>
          <p:nvPr/>
        </p:nvSpPr>
        <p:spPr>
          <a:xfrm>
            <a:off x="4773477" y="3813838"/>
            <a:ext cx="6701051" cy="15665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i="1" dirty="0">
                <a:solidFill>
                  <a:srgbClr val="007BB0"/>
                </a:solidFill>
                <a:latin typeface="Apercu Pro" panose="020B0503050601040103" pitchFamily="34" charset="0"/>
              </a:rPr>
              <a:t>[Beschreibt eure Idee kurz und bündig mit dem Ziel, uns neugierig zu machen, auf maximal 5 Zeilen]. </a:t>
            </a:r>
            <a:endParaRPr lang="de-DE" sz="1600" dirty="0">
              <a:solidFill>
                <a:srgbClr val="007BB0"/>
              </a:solidFill>
              <a:latin typeface="Apercu Pro" panose="020B0503050601040103" pitchFamily="34" charset="0"/>
            </a:endParaRPr>
          </a:p>
        </p:txBody>
      </p:sp>
      <p:sp>
        <p:nvSpPr>
          <p:cNvPr id="4" name="Rectangle 18">
            <a:extLst>
              <a:ext uri="{FF2B5EF4-FFF2-40B4-BE49-F238E27FC236}">
                <a16:creationId xmlns:a16="http://schemas.microsoft.com/office/drawing/2014/main" id="{0BAB34B6-B064-4588-A0DF-69404E1F8117}"/>
              </a:ext>
            </a:extLst>
          </p:cNvPr>
          <p:cNvSpPr/>
          <p:nvPr/>
        </p:nvSpPr>
        <p:spPr bwMode="gray">
          <a:xfrm>
            <a:off x="12383068" y="0"/>
            <a:ext cx="4248000" cy="1442815"/>
          </a:xfrm>
          <a:prstGeom prst="rect">
            <a:avLst/>
          </a:prstGeom>
          <a:solidFill>
            <a:srgbClr val="FFC000"/>
          </a:solidFill>
          <a:ln w="19050" algn="ctr">
            <a:noFill/>
            <a:miter lim="800000"/>
            <a:headEnd/>
            <a:tailEnd/>
          </a:ln>
        </p:spPr>
        <p:txBody>
          <a:bodyPr wrap="square" lIns="36000" tIns="88900" rIns="36000" bIns="88900" rtlCol="0" anchor="t"/>
          <a:lstStyle/>
          <a:p>
            <a:pPr lvl="0" defTabSz="1219170">
              <a:lnSpc>
                <a:spcPct val="106000"/>
              </a:lnSpc>
              <a:spcAft>
                <a:spcPts val="600"/>
              </a:spcAft>
              <a:defRPr/>
            </a:pPr>
            <a:r>
              <a:rPr lang="de-DE" sz="1600" dirty="0"/>
              <a:t>Macht es nicht zu technisch, sodass es für alle verständlich ist, und passt auf mit </a:t>
            </a:r>
            <a:r>
              <a:rPr lang="de-DE" sz="1600" dirty="0" err="1"/>
              <a:t>Buzzwords</a:t>
            </a:r>
            <a:r>
              <a:rPr lang="de-DE" sz="1600" dirty="0"/>
              <a:t>. ;)  Oft ist die erste Idee am besten, macht sie lebendig und greifbar – und macht euer Publikum neugierig auf das, was folgt. </a:t>
            </a:r>
          </a:p>
        </p:txBody>
      </p:sp>
    </p:spTree>
    <p:extLst>
      <p:ext uri="{BB962C8B-B14F-4D97-AF65-F5344CB8AC3E}">
        <p14:creationId xmlns:p14="http://schemas.microsoft.com/office/powerpoint/2010/main" val="176927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46">
            <a:extLst>
              <a:ext uri="{FF2B5EF4-FFF2-40B4-BE49-F238E27FC236}">
                <a16:creationId xmlns:a16="http://schemas.microsoft.com/office/drawing/2014/main" id="{B899CE9E-DB19-4C96-BC6A-27B4E59145BC}"/>
              </a:ext>
            </a:extLst>
          </p:cNvPr>
          <p:cNvSpPr txBox="1">
            <a:spLocks/>
          </p:cNvSpPr>
          <p:nvPr/>
        </p:nvSpPr>
        <p:spPr>
          <a:xfrm>
            <a:off x="528273" y="1295657"/>
            <a:ext cx="11135453" cy="492503"/>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latin typeface="Apercu Pro" panose="020B0503050601040103" pitchFamily="34" charset="0"/>
              </a:rPr>
              <a:t>[Beschreibt in wenigen Sätzen, was eure Lösung einzigartig macht.]</a:t>
            </a:r>
          </a:p>
          <a:p>
            <a:endParaRPr lang="de-DE" dirty="0">
              <a:latin typeface="Apercu Pro" panose="020B0503050601040103" pitchFamily="34" charset="0"/>
            </a:endParaRPr>
          </a:p>
        </p:txBody>
      </p:sp>
      <p:sp>
        <p:nvSpPr>
          <p:cNvPr id="3" name="Textplatzhalter 46">
            <a:extLst>
              <a:ext uri="{FF2B5EF4-FFF2-40B4-BE49-F238E27FC236}">
                <a16:creationId xmlns:a16="http://schemas.microsoft.com/office/drawing/2014/main" id="{7DA60D9E-3FE3-4F69-9DA9-8BCB354483D8}"/>
              </a:ext>
            </a:extLst>
          </p:cNvPr>
          <p:cNvSpPr txBox="1">
            <a:spLocks/>
          </p:cNvSpPr>
          <p:nvPr/>
        </p:nvSpPr>
        <p:spPr>
          <a:xfrm>
            <a:off x="528273" y="2057399"/>
            <a:ext cx="4650218" cy="4259425"/>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6000"/>
              </a:lnSpc>
              <a:defRPr/>
            </a:pPr>
            <a:r>
              <a:rPr lang="de-DE" sz="1200" dirty="0">
                <a:latin typeface="Apercu Pro" panose="020B0503050601040103" pitchFamily="34" charset="0"/>
              </a:rPr>
              <a:t>[Beschreibt in euren eigenen Worten die Herausforderung(en) im Praxisbeispiel.]</a:t>
            </a:r>
          </a:p>
          <a:p>
            <a:pPr lvl="0">
              <a:lnSpc>
                <a:spcPct val="106000"/>
              </a:lnSpc>
              <a:defRPr/>
            </a:pPr>
            <a:endParaRPr lang="de-DE" sz="1200" dirty="0">
              <a:latin typeface="Apercu Pro" panose="020B0503050601040103" pitchFamily="34" charset="0"/>
            </a:endParaRPr>
          </a:p>
          <a:p>
            <a:pPr lvl="0">
              <a:lnSpc>
                <a:spcPct val="106000"/>
              </a:lnSpc>
              <a:defRPr/>
            </a:pPr>
            <a:r>
              <a:rPr lang="de-DE" sz="1200" dirty="0">
                <a:latin typeface="Apercu Pro" panose="020B0503050601040103" pitchFamily="34" charset="0"/>
              </a:rPr>
              <a:t>[Handelt es sich um einen sehr spezifischen digital-ethischen Konflikt oder lässt er sich auf andere Bereiche übertragen?]</a:t>
            </a:r>
          </a:p>
          <a:p>
            <a:pPr lvl="0">
              <a:lnSpc>
                <a:spcPct val="106000"/>
              </a:lnSpc>
              <a:defRPr/>
            </a:pPr>
            <a:endParaRPr lang="de-DE" sz="1200" dirty="0">
              <a:latin typeface="Apercu Pro" panose="020B0503050601040103" pitchFamily="34" charset="0"/>
            </a:endParaRPr>
          </a:p>
          <a:p>
            <a:pPr lvl="0">
              <a:lnSpc>
                <a:spcPct val="106000"/>
              </a:lnSpc>
              <a:defRPr/>
            </a:pPr>
            <a:r>
              <a:rPr lang="de-DE" sz="1200" dirty="0">
                <a:latin typeface="Apercu Pro" panose="020B0503050601040103" pitchFamily="34" charset="0"/>
              </a:rPr>
              <a:t>[Könnt ihr die Herausforderung(en) ggf. mit aktueller Forschung/Presse/Statistik illustrieren?]</a:t>
            </a:r>
          </a:p>
          <a:p>
            <a:pPr lvl="0">
              <a:lnSpc>
                <a:spcPct val="106000"/>
              </a:lnSpc>
              <a:defRPr/>
            </a:pPr>
            <a:endParaRPr lang="de-DE" sz="1200" dirty="0">
              <a:latin typeface="Apercu Pro" panose="020B0503050601040103" pitchFamily="34" charset="0"/>
            </a:endParaRPr>
          </a:p>
          <a:p>
            <a:pPr lvl="0">
              <a:lnSpc>
                <a:spcPct val="106000"/>
              </a:lnSpc>
              <a:defRPr/>
            </a:pPr>
            <a:r>
              <a:rPr lang="de-DE" sz="1200" dirty="0">
                <a:latin typeface="Apercu Pro" panose="020B0503050601040103" pitchFamily="34" charset="0"/>
              </a:rPr>
              <a:t>[Welche Lösungsansätze, Konzepte oder Methoden lassen sich anwenden und wie ggf. erweitern?]</a:t>
            </a:r>
          </a:p>
          <a:p>
            <a:endParaRPr lang="de-DE" dirty="0">
              <a:latin typeface="Apercu Pro" panose="020B0503050601040103" pitchFamily="34" charset="0"/>
            </a:endParaRPr>
          </a:p>
        </p:txBody>
      </p:sp>
      <p:sp>
        <p:nvSpPr>
          <p:cNvPr id="4" name="Textplatzhalter 46">
            <a:extLst>
              <a:ext uri="{FF2B5EF4-FFF2-40B4-BE49-F238E27FC236}">
                <a16:creationId xmlns:a16="http://schemas.microsoft.com/office/drawing/2014/main" id="{00508EC7-0857-4B4F-89C9-A06BBD778DD8}"/>
              </a:ext>
            </a:extLst>
          </p:cNvPr>
          <p:cNvSpPr txBox="1">
            <a:spLocks/>
          </p:cNvSpPr>
          <p:nvPr/>
        </p:nvSpPr>
        <p:spPr>
          <a:xfrm>
            <a:off x="7013508" y="2057400"/>
            <a:ext cx="4650218" cy="4261136"/>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6000"/>
              </a:lnSpc>
              <a:defRPr/>
            </a:pPr>
            <a:r>
              <a:rPr lang="de-DE" sz="1200" dirty="0">
                <a:latin typeface="Apercu Pro" panose="020B0503050601040103" pitchFamily="34" charset="0"/>
              </a:rPr>
              <a:t>[Beschreibt eure Lösung für diese aktuelle/erwartete Herausforderung. Macht deutlich, was eure Lösung von anderen bestehenden Lösungen unterscheidet und welche gesamtgesellschaftliche Relevanz sie hat.]</a:t>
            </a:r>
          </a:p>
          <a:p>
            <a:endParaRPr lang="de-DE" dirty="0">
              <a:latin typeface="Apercu Pro" panose="020B0503050601040103" pitchFamily="34" charset="0"/>
            </a:endParaRPr>
          </a:p>
        </p:txBody>
      </p:sp>
      <p:sp>
        <p:nvSpPr>
          <p:cNvPr id="5" name="Rectangle 50">
            <a:extLst>
              <a:ext uri="{FF2B5EF4-FFF2-40B4-BE49-F238E27FC236}">
                <a16:creationId xmlns:a16="http://schemas.microsoft.com/office/drawing/2014/main" id="{2303371D-B037-4F15-94AE-83F8363DB137}"/>
              </a:ext>
            </a:extLst>
          </p:cNvPr>
          <p:cNvSpPr/>
          <p:nvPr/>
        </p:nvSpPr>
        <p:spPr bwMode="gray">
          <a:xfrm>
            <a:off x="12468853" y="3176"/>
            <a:ext cx="4248000" cy="1939239"/>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t>Zeigt hier, dass ihr den Fall und die Leitfragen verstanden und durchdacht habt. Oder um es plastischer zu machen: Erzählt uns Geschichte, in der wir die Stimmen vieler heraushören können! </a:t>
            </a:r>
          </a:p>
          <a:p>
            <a:pPr>
              <a:lnSpc>
                <a:spcPct val="106000"/>
              </a:lnSpc>
              <a:spcAft>
                <a:spcPts val="600"/>
              </a:spcAft>
              <a:defRPr/>
            </a:pPr>
            <a:r>
              <a:rPr lang="de-DE" sz="1600" dirty="0">
                <a:solidFill>
                  <a:prstClr val="black"/>
                </a:solidFill>
              </a:rPr>
              <a:t>Tipp: Ihr braucht mehr Platz? Nutzt Extrafolien und nutzt ggf. Screenshots von ihnen. </a:t>
            </a:r>
          </a:p>
          <a:p>
            <a:pPr lvl="0">
              <a:lnSpc>
                <a:spcPct val="106000"/>
              </a:lnSpc>
              <a:spcAft>
                <a:spcPts val="600"/>
              </a:spcAft>
              <a:defRPr/>
            </a:pPr>
            <a:endParaRPr lang="de-DE" sz="1600" noProof="0" dirty="0">
              <a:solidFill>
                <a:srgbClr val="C00000"/>
              </a:solidFill>
              <a:latin typeface="Verdana"/>
            </a:endParaRPr>
          </a:p>
          <a:p>
            <a:pPr lvl="0">
              <a:lnSpc>
                <a:spcPct val="106000"/>
              </a:lnSpc>
              <a:spcAft>
                <a:spcPts val="600"/>
              </a:spcAft>
              <a:defRPr/>
            </a:pPr>
            <a:endParaRPr lang="de-DE" sz="1600" noProof="0" dirty="0">
              <a:solidFill>
                <a:srgbClr val="C00000"/>
              </a:solidFill>
              <a:latin typeface="Verdana"/>
            </a:endParaRPr>
          </a:p>
        </p:txBody>
      </p:sp>
    </p:spTree>
    <p:extLst>
      <p:ext uri="{BB962C8B-B14F-4D97-AF65-F5344CB8AC3E}">
        <p14:creationId xmlns:p14="http://schemas.microsoft.com/office/powerpoint/2010/main" val="119696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4504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6">
            <a:extLst>
              <a:ext uri="{FF2B5EF4-FFF2-40B4-BE49-F238E27FC236}">
                <a16:creationId xmlns:a16="http://schemas.microsoft.com/office/drawing/2014/main" id="{635415B5-390B-44ED-BBBD-EFF5EB1607CD}"/>
              </a:ext>
            </a:extLst>
          </p:cNvPr>
          <p:cNvSpPr txBox="1">
            <a:spLocks/>
          </p:cNvSpPr>
          <p:nvPr/>
        </p:nvSpPr>
        <p:spPr>
          <a:xfrm>
            <a:off x="528273" y="1295657"/>
            <a:ext cx="11135453" cy="492503"/>
          </a:xfrm>
          <a:prstGeom prst="rect">
            <a:avLst/>
          </a:prstGeom>
          <a:no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latin typeface="Apercu Pro" panose="020B0503050601040103" pitchFamily="34" charset="0"/>
              </a:rPr>
              <a:t>[Beschreibt in wenigen Sätzen, wie eure Lösung funktionieren soll, und wie sie sich umsetzen lässt.]</a:t>
            </a:r>
          </a:p>
          <a:p>
            <a:endParaRPr lang="de-DE" dirty="0">
              <a:latin typeface="Apercu Pro" panose="020B0503050601040103" pitchFamily="34" charset="0"/>
            </a:endParaRPr>
          </a:p>
        </p:txBody>
      </p:sp>
      <p:sp>
        <p:nvSpPr>
          <p:cNvPr id="6" name="Textplatzhalter 46">
            <a:extLst>
              <a:ext uri="{FF2B5EF4-FFF2-40B4-BE49-F238E27FC236}">
                <a16:creationId xmlns:a16="http://schemas.microsoft.com/office/drawing/2014/main" id="{A18D4416-A8FE-40D9-BEC6-88641943F44D}"/>
              </a:ext>
            </a:extLst>
          </p:cNvPr>
          <p:cNvSpPr txBox="1">
            <a:spLocks/>
          </p:cNvSpPr>
          <p:nvPr/>
        </p:nvSpPr>
        <p:spPr>
          <a:xfrm>
            <a:off x="528272" y="2418080"/>
            <a:ext cx="6695487" cy="3898744"/>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latin typeface="Apercu Pro" panose="020B0503050601040103" pitchFamily="34" charset="0"/>
              </a:rPr>
              <a:t>[Hier könnt ihr kreativ werden, um uns zu zeigen, wie eure Lösung funktionieren soll; verwendet ruhig Screenshots, Skizzen oder andere graphische Elemente.]</a:t>
            </a:r>
          </a:p>
          <a:p>
            <a:endParaRPr lang="de-DE" dirty="0">
              <a:latin typeface="Apercu Pro" panose="020B0503050601040103" pitchFamily="34" charset="0"/>
            </a:endParaRPr>
          </a:p>
        </p:txBody>
      </p:sp>
      <p:sp>
        <p:nvSpPr>
          <p:cNvPr id="7" name="Textplatzhalter 46">
            <a:extLst>
              <a:ext uri="{FF2B5EF4-FFF2-40B4-BE49-F238E27FC236}">
                <a16:creationId xmlns:a16="http://schemas.microsoft.com/office/drawing/2014/main" id="{AB91474E-56C8-45D9-B049-0D8D0378A233}"/>
              </a:ext>
            </a:extLst>
          </p:cNvPr>
          <p:cNvSpPr txBox="1">
            <a:spLocks/>
          </p:cNvSpPr>
          <p:nvPr/>
        </p:nvSpPr>
        <p:spPr>
          <a:xfrm>
            <a:off x="7294880" y="2418081"/>
            <a:ext cx="4381183" cy="1220470"/>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[Schritt]</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[Schritt]</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[Schritt]</a:t>
            </a:r>
          </a:p>
          <a:p>
            <a:pPr marL="0" marR="0" lvl="0" indent="0" algn="l" defTabSz="1219170" rtl="0" eaLnBrk="1" fontAlgn="auto" latinLnBrk="0" hangingPunct="1">
              <a:lnSpc>
                <a:spcPct val="106000"/>
              </a:lnSpc>
              <a:spcBef>
                <a:spcPts val="0"/>
              </a:spcBef>
              <a:spcAft>
                <a:spcPts val="600"/>
              </a:spcAft>
              <a:buClrTx/>
              <a:buSzTx/>
              <a:buFontTx/>
              <a:buNone/>
              <a:tabLst/>
              <a:defRPr/>
            </a:pPr>
            <a:r>
              <a:rPr kumimoji="0" lang="de-DE" sz="1200" b="1" i="0" u="none" strike="noStrike" kern="1200" cap="none" spc="0" normalizeH="0" baseline="0" noProof="0" dirty="0">
                <a:ln>
                  <a:noFill/>
                </a:ln>
                <a:effectLst/>
                <a:uLnTx/>
                <a:uFillTx/>
                <a:latin typeface="Apercu Pro" panose="020B0503050601040103" pitchFamily="34" charset="0"/>
              </a:rPr>
              <a:t>Und </a:t>
            </a:r>
            <a:r>
              <a:rPr kumimoji="0" lang="de-DE" sz="1200" b="0" i="0" u="none" strike="noStrike" kern="1200" cap="none" spc="0" normalizeH="0" baseline="0" noProof="0" dirty="0">
                <a:ln>
                  <a:noFill/>
                </a:ln>
                <a:effectLst/>
                <a:uLnTx/>
                <a:uFillTx/>
                <a:latin typeface="Apercu Pro" panose="020B0503050601040103" pitchFamily="34" charset="0"/>
              </a:rPr>
              <a:t>[das ist der Grund, warum unsere Idee machbar ist]</a:t>
            </a:r>
          </a:p>
          <a:p>
            <a:endParaRPr lang="de-DE" dirty="0">
              <a:latin typeface="Apercu Pro" panose="020B0503050601040103" pitchFamily="34" charset="0"/>
            </a:endParaRPr>
          </a:p>
        </p:txBody>
      </p:sp>
      <p:sp>
        <p:nvSpPr>
          <p:cNvPr id="9" name="Textplatzhalter 46">
            <a:extLst>
              <a:ext uri="{FF2B5EF4-FFF2-40B4-BE49-F238E27FC236}">
                <a16:creationId xmlns:a16="http://schemas.microsoft.com/office/drawing/2014/main" id="{B60FF99B-7100-4C35-928C-BD6AA69A3A4F}"/>
              </a:ext>
            </a:extLst>
          </p:cNvPr>
          <p:cNvSpPr txBox="1">
            <a:spLocks/>
          </p:cNvSpPr>
          <p:nvPr/>
        </p:nvSpPr>
        <p:spPr>
          <a:xfrm>
            <a:off x="7282543" y="4013201"/>
            <a:ext cx="4381183" cy="1178559"/>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[Herausforderung]</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[Herausforderung]</a:t>
            </a:r>
          </a:p>
          <a:p>
            <a:endParaRPr lang="de-DE" dirty="0">
              <a:latin typeface="Apercu Pro" panose="020B0503050601040103" pitchFamily="34" charset="0"/>
            </a:endParaRPr>
          </a:p>
        </p:txBody>
      </p:sp>
      <p:sp>
        <p:nvSpPr>
          <p:cNvPr id="10" name="Textplatzhalter 46">
            <a:extLst>
              <a:ext uri="{FF2B5EF4-FFF2-40B4-BE49-F238E27FC236}">
                <a16:creationId xmlns:a16="http://schemas.microsoft.com/office/drawing/2014/main" id="{FF88DEE1-4C2E-48C7-8AFB-AB63D4707748}"/>
              </a:ext>
            </a:extLst>
          </p:cNvPr>
          <p:cNvSpPr txBox="1">
            <a:spLocks/>
          </p:cNvSpPr>
          <p:nvPr/>
        </p:nvSpPr>
        <p:spPr>
          <a:xfrm>
            <a:off x="7294879" y="5567424"/>
            <a:ext cx="4381183" cy="1178559"/>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marR="0" lvl="0" indent="-265113" algn="l" defTabSz="121917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[Ressource]</a:t>
            </a:r>
          </a:p>
          <a:p>
            <a:pPr marL="265113" marR="0" lvl="0" indent="-265113" algn="l" defTabSz="914400" rtl="0" eaLnBrk="1" fontAlgn="auto" latinLnBrk="0" hangingPunct="1">
              <a:lnSpc>
                <a:spcPct val="106000"/>
              </a:lnSpc>
              <a:spcBef>
                <a:spcPts val="0"/>
              </a:spcBef>
              <a:spcAft>
                <a:spcPts val="600"/>
              </a:spcAft>
              <a:buClrTx/>
              <a:buSzTx/>
              <a:buFont typeface="Wingdings" panose="05000000000000000000" pitchFamily="2" charset="2"/>
              <a:buChar char="ü"/>
              <a:tabLst>
                <a:tab pos="271463" algn="l"/>
              </a:tabLst>
              <a:defRPr/>
            </a:pPr>
            <a:r>
              <a:rPr kumimoji="0" lang="de-DE" sz="1200" b="0" i="0" u="none" strike="noStrike" kern="1200" cap="none" spc="0" normalizeH="0" baseline="0" noProof="0" dirty="0">
                <a:ln>
                  <a:noFill/>
                </a:ln>
                <a:effectLst/>
                <a:uLnTx/>
                <a:uFillTx/>
                <a:latin typeface="Apercu Pro" panose="020B0503050601040103" pitchFamily="34" charset="0"/>
              </a:rPr>
              <a:t>[Ressource]</a:t>
            </a:r>
          </a:p>
          <a:p>
            <a:pPr marR="0" lvl="0" algn="l" defTabSz="914400" rtl="0" eaLnBrk="1" fontAlgn="auto" latinLnBrk="0" hangingPunct="1">
              <a:lnSpc>
                <a:spcPct val="106000"/>
              </a:lnSpc>
              <a:spcBef>
                <a:spcPts val="0"/>
              </a:spcBef>
              <a:spcAft>
                <a:spcPts val="600"/>
              </a:spcAft>
              <a:buClrTx/>
              <a:buSzTx/>
              <a:tabLst>
                <a:tab pos="271463" algn="l"/>
              </a:tabLst>
              <a:defRPr/>
            </a:pPr>
            <a:endParaRPr lang="de-DE" dirty="0">
              <a:latin typeface="Apercu Pro" panose="020B0503050601040103" pitchFamily="34" charset="0"/>
            </a:endParaRPr>
          </a:p>
        </p:txBody>
      </p:sp>
      <p:sp>
        <p:nvSpPr>
          <p:cNvPr id="11" name="Rectangle 46">
            <a:extLst>
              <a:ext uri="{FF2B5EF4-FFF2-40B4-BE49-F238E27FC236}">
                <a16:creationId xmlns:a16="http://schemas.microsoft.com/office/drawing/2014/main" id="{CDEE573B-5F69-47F7-9590-B49DACE229CC}"/>
              </a:ext>
            </a:extLst>
          </p:cNvPr>
          <p:cNvSpPr/>
          <p:nvPr/>
        </p:nvSpPr>
        <p:spPr bwMode="gray">
          <a:xfrm>
            <a:off x="12353003" y="-1"/>
            <a:ext cx="4248000" cy="1828801"/>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solidFill>
                  <a:prstClr val="black"/>
                </a:solidFill>
              </a:rPr>
              <a:t>Bringt eure Lösung und ihre Möglichkeiten genau wie ihre Grenzen auf den Punkt, formuliert dabei so einfach wie möglich.</a:t>
            </a:r>
          </a:p>
          <a:p>
            <a:pPr lvl="0">
              <a:lnSpc>
                <a:spcPct val="106000"/>
              </a:lnSpc>
              <a:spcAft>
                <a:spcPts val="600"/>
              </a:spcAft>
              <a:defRPr/>
            </a:pPr>
            <a:r>
              <a:rPr lang="de-DE" sz="1600" dirty="0">
                <a:solidFill>
                  <a:prstClr val="black"/>
                </a:solidFill>
              </a:rPr>
              <a:t>Tipp: Ihr braucht mehr Platz? Nutzt Extrafolien und nutzt ggf. Screenshots von ihnen. </a:t>
            </a:r>
          </a:p>
          <a:p>
            <a:pPr marL="0" marR="0" lvl="0" indent="0" algn="l" defTabSz="914400" rtl="0" eaLnBrk="1" fontAlgn="auto" latinLnBrk="0" hangingPunct="1">
              <a:lnSpc>
                <a:spcPct val="106000"/>
              </a:lnSpc>
              <a:spcBef>
                <a:spcPts val="0"/>
              </a:spcBef>
              <a:spcAft>
                <a:spcPts val="60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26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CBC2F9-5AE5-4971-A5A9-7A759F928EB0}"/>
              </a:ext>
            </a:extLst>
          </p:cNvPr>
          <p:cNvSpPr>
            <a:spLocks noGrp="1"/>
          </p:cNvSpPr>
          <p:nvPr>
            <p:ph type="body" sz="quarter" idx="12"/>
          </p:nvPr>
        </p:nvSpPr>
        <p:spPr>
          <a:xfrm>
            <a:off x="515938" y="1449388"/>
            <a:ext cx="11160124" cy="4859337"/>
          </a:xfrm>
        </p:spPr>
        <p:txBody>
          <a:bodyPr/>
          <a:lstStyle/>
          <a:p>
            <a:endParaRPr lang="de-DE" sz="1200" dirty="0"/>
          </a:p>
        </p:txBody>
      </p:sp>
      <p:sp>
        <p:nvSpPr>
          <p:cNvPr id="5" name="Rechteck: abgerundete Ecken 4">
            <a:extLst>
              <a:ext uri="{FF2B5EF4-FFF2-40B4-BE49-F238E27FC236}">
                <a16:creationId xmlns:a16="http://schemas.microsoft.com/office/drawing/2014/main" id="{432179ED-CA9A-49EF-8A07-C580B9EBEAAE}"/>
              </a:ext>
            </a:extLst>
          </p:cNvPr>
          <p:cNvSpPr/>
          <p:nvPr/>
        </p:nvSpPr>
        <p:spPr>
          <a:xfrm>
            <a:off x="170873" y="69070"/>
            <a:ext cx="11850254" cy="203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buFont typeface="Wingdings 2" pitchFamily="18" charset="2"/>
            </a:pPr>
            <a:r>
              <a:rPr lang="de-DE" sz="1400" b="1" dirty="0">
                <a:solidFill>
                  <a:schemeClr val="tx1"/>
                </a:solidFill>
                <a:cs typeface="Calibri"/>
              </a:rPr>
              <a:t>Hinweis: Extra-Folie für eure Einreichung; wenn nicht benötigt; rauslöschen; ansonsten bitte Copy &amp; Paste</a:t>
            </a:r>
          </a:p>
        </p:txBody>
      </p:sp>
      <p:sp>
        <p:nvSpPr>
          <p:cNvPr id="7" name="Textplatzhalter 46">
            <a:extLst>
              <a:ext uri="{FF2B5EF4-FFF2-40B4-BE49-F238E27FC236}">
                <a16:creationId xmlns:a16="http://schemas.microsoft.com/office/drawing/2014/main" id="{6F5722AF-0050-4FEA-9A0C-21610CEDFDEF}"/>
              </a:ext>
            </a:extLst>
          </p:cNvPr>
          <p:cNvSpPr txBox="1">
            <a:spLocks/>
          </p:cNvSpPr>
          <p:nvPr/>
        </p:nvSpPr>
        <p:spPr>
          <a:xfrm>
            <a:off x="2425245" y="716971"/>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[Was ist der Inhalt dieser Folie?]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326506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4" descr="woman in shallow focus while smiling">
            <a:extLst>
              <a:ext uri="{FF2B5EF4-FFF2-40B4-BE49-F238E27FC236}">
                <a16:creationId xmlns:a16="http://schemas.microsoft.com/office/drawing/2014/main" id="{45D8C9D4-98B0-4BE9-89CF-7D467D05CDB6}"/>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1704" t="2663" r="707" b="32279"/>
          <a:stretch/>
        </p:blipFill>
        <p:spPr bwMode="auto">
          <a:xfrm>
            <a:off x="519463" y="1659583"/>
            <a:ext cx="1920518" cy="1920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7" descr="man wearing Henley top portrait">
            <a:extLst>
              <a:ext uri="{FF2B5EF4-FFF2-40B4-BE49-F238E27FC236}">
                <a16:creationId xmlns:a16="http://schemas.microsoft.com/office/drawing/2014/main" id="{D6FD01B1-61FA-46E1-B880-0B082DA69484}"/>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365" t="3648" r="1369" b="31509"/>
          <a:stretch/>
        </p:blipFill>
        <p:spPr bwMode="auto">
          <a:xfrm>
            <a:off x="2850250" y="1672789"/>
            <a:ext cx="1915200" cy="1911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2" descr="grayscale photography of man smiling">
            <a:extLst>
              <a:ext uri="{FF2B5EF4-FFF2-40B4-BE49-F238E27FC236}">
                <a16:creationId xmlns:a16="http://schemas.microsoft.com/office/drawing/2014/main" id="{27F510BD-D6CB-4307-9F1A-41DA1D6EEC3F}"/>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742" t="20568" r="742" b="21104"/>
          <a:stretch/>
        </p:blipFill>
        <p:spPr bwMode="auto">
          <a:xfrm>
            <a:off x="5167609" y="1668572"/>
            <a:ext cx="1915200" cy="1915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8">
            <a:extLst>
              <a:ext uri="{FF2B5EF4-FFF2-40B4-BE49-F238E27FC236}">
                <a16:creationId xmlns:a16="http://schemas.microsoft.com/office/drawing/2014/main" id="{0AB89710-AAC5-486F-B986-DF64D0484C27}"/>
              </a:ext>
            </a:extLst>
          </p:cNvPr>
          <p:cNvSpPr/>
          <p:nvPr/>
        </p:nvSpPr>
        <p:spPr bwMode="gray">
          <a:xfrm>
            <a:off x="7474418" y="1658263"/>
            <a:ext cx="1910107" cy="1915200"/>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de-DE" sz="2400" b="1" dirty="0">
                <a:solidFill>
                  <a:schemeClr val="bg1"/>
                </a:solidFill>
                <a:sym typeface="Wingdings" panose="05000000000000000000" pitchFamily="2" charset="2"/>
              </a:rPr>
              <a:t>Foto oder Avatar</a:t>
            </a:r>
            <a:endParaRPr lang="de-DE" sz="2400" b="1" dirty="0">
              <a:solidFill>
                <a:schemeClr val="bg1"/>
              </a:solidFill>
            </a:endParaRPr>
          </a:p>
        </p:txBody>
      </p:sp>
      <p:sp>
        <p:nvSpPr>
          <p:cNvPr id="6" name="Rectangle 120">
            <a:extLst>
              <a:ext uri="{FF2B5EF4-FFF2-40B4-BE49-F238E27FC236}">
                <a16:creationId xmlns:a16="http://schemas.microsoft.com/office/drawing/2014/main" id="{9F3E0AE5-8CF8-4DE9-B399-B532662BA71D}"/>
              </a:ext>
            </a:extLst>
          </p:cNvPr>
          <p:cNvSpPr/>
          <p:nvPr/>
        </p:nvSpPr>
        <p:spPr bwMode="gray">
          <a:xfrm>
            <a:off x="9771044" y="1658263"/>
            <a:ext cx="1915200" cy="1915200"/>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de-DE" sz="1600" b="1" dirty="0">
              <a:solidFill>
                <a:srgbClr val="003162"/>
              </a:solidFill>
            </a:endParaRPr>
          </a:p>
        </p:txBody>
      </p:sp>
      <p:sp>
        <p:nvSpPr>
          <p:cNvPr id="7" name="Rectangle 40">
            <a:extLst>
              <a:ext uri="{FF2B5EF4-FFF2-40B4-BE49-F238E27FC236}">
                <a16:creationId xmlns:a16="http://schemas.microsoft.com/office/drawing/2014/main" id="{EB1EE2FE-EE26-4D78-A094-8D19AD7302AC}"/>
              </a:ext>
            </a:extLst>
          </p:cNvPr>
          <p:cNvSpPr/>
          <p:nvPr/>
        </p:nvSpPr>
        <p:spPr bwMode="gray">
          <a:xfrm>
            <a:off x="594270"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8" name="Rectangle 40">
            <a:extLst>
              <a:ext uri="{FF2B5EF4-FFF2-40B4-BE49-F238E27FC236}">
                <a16:creationId xmlns:a16="http://schemas.microsoft.com/office/drawing/2014/main" id="{2D32F17A-1C4E-4E1A-90E5-6A07B2CE33EE}"/>
              </a:ext>
            </a:extLst>
          </p:cNvPr>
          <p:cNvSpPr/>
          <p:nvPr/>
        </p:nvSpPr>
        <p:spPr bwMode="gray">
          <a:xfrm>
            <a:off x="2918343"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9" name="Rectangle 40">
            <a:extLst>
              <a:ext uri="{FF2B5EF4-FFF2-40B4-BE49-F238E27FC236}">
                <a16:creationId xmlns:a16="http://schemas.microsoft.com/office/drawing/2014/main" id="{29DB257A-6B15-41C9-B828-B4E66BCB2701}"/>
              </a:ext>
            </a:extLst>
          </p:cNvPr>
          <p:cNvSpPr/>
          <p:nvPr/>
        </p:nvSpPr>
        <p:spPr bwMode="gray">
          <a:xfrm>
            <a:off x="5242416"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0" name="Rectangle 40">
            <a:extLst>
              <a:ext uri="{FF2B5EF4-FFF2-40B4-BE49-F238E27FC236}">
                <a16:creationId xmlns:a16="http://schemas.microsoft.com/office/drawing/2014/main" id="{1345FF93-F14D-4F59-BF7B-FB0385CE5DDC}"/>
              </a:ext>
            </a:extLst>
          </p:cNvPr>
          <p:cNvSpPr/>
          <p:nvPr/>
        </p:nvSpPr>
        <p:spPr bwMode="gray">
          <a:xfrm>
            <a:off x="7546567"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1" name="Rectangle 40">
            <a:extLst>
              <a:ext uri="{FF2B5EF4-FFF2-40B4-BE49-F238E27FC236}">
                <a16:creationId xmlns:a16="http://schemas.microsoft.com/office/drawing/2014/main" id="{22D2E02E-D459-439C-9A9F-EF353E1BB3C2}"/>
              </a:ext>
            </a:extLst>
          </p:cNvPr>
          <p:cNvSpPr/>
          <p:nvPr/>
        </p:nvSpPr>
        <p:spPr bwMode="gray">
          <a:xfrm>
            <a:off x="9833011" y="5628992"/>
            <a:ext cx="1770903" cy="576064"/>
          </a:xfrm>
          <a:prstGeom prst="rect">
            <a:avLst/>
          </a:prstGeom>
          <a:solidFill>
            <a:schemeClr val="bg1"/>
          </a:solidFill>
          <a:ln w="19050" algn="ctr">
            <a:solidFill>
              <a:srgbClr val="007BB0"/>
            </a:solidFill>
            <a:miter lim="800000"/>
            <a:headEnd/>
            <a:tailEnd/>
          </a:ln>
        </p:spPr>
        <p:txBody>
          <a:bodyPr wrap="square" lIns="88900" tIns="88900" rIns="88900" bIns="88900" rtlCol="0" anchor="ctr"/>
          <a:lstStyle/>
          <a:p>
            <a:pPr algn="ctr">
              <a:lnSpc>
                <a:spcPct val="106000"/>
              </a:lnSpc>
              <a:buFont typeface="Wingdings 2" pitchFamily="18" charset="2"/>
              <a:buNone/>
            </a:pPr>
            <a:r>
              <a:rPr lang="de-DE" sz="900" dirty="0">
                <a:solidFill>
                  <a:schemeClr val="bg1"/>
                </a:solidFill>
                <a:latin typeface="Apercu Pro" panose="020B0503050601040103" pitchFamily="34" charset="0"/>
                <a:hlinkClick r:id="rId5"/>
              </a:rPr>
              <a:t>email@email.de</a:t>
            </a:r>
            <a:br>
              <a:rPr lang="de-DE" sz="1600" b="1" dirty="0">
                <a:solidFill>
                  <a:schemeClr val="bg1"/>
                </a:solidFill>
                <a:latin typeface="Apercu Pro" panose="020B0503050601040103" pitchFamily="34" charset="0"/>
              </a:rPr>
            </a:br>
            <a:endParaRPr lang="de-DE" sz="900" b="1" dirty="0">
              <a:solidFill>
                <a:schemeClr val="bg1"/>
              </a:solidFill>
              <a:latin typeface="Apercu Pro" panose="020B0503050601040103" pitchFamily="34" charset="0"/>
            </a:endParaRPr>
          </a:p>
          <a:p>
            <a:pPr algn="ctr">
              <a:lnSpc>
                <a:spcPct val="106000"/>
              </a:lnSpc>
              <a:buFont typeface="Wingdings 2" pitchFamily="18" charset="2"/>
              <a:buNone/>
            </a:pPr>
            <a:r>
              <a:rPr lang="de-DE" sz="900" dirty="0">
                <a:latin typeface="Apercu Pro" panose="020B0503050601040103" pitchFamily="34" charset="0"/>
              </a:rPr>
              <a:t>Fach | Uni/Hochschule</a:t>
            </a:r>
          </a:p>
        </p:txBody>
      </p:sp>
      <p:sp>
        <p:nvSpPr>
          <p:cNvPr id="12" name="TextBox 32">
            <a:extLst>
              <a:ext uri="{FF2B5EF4-FFF2-40B4-BE49-F238E27FC236}">
                <a16:creationId xmlns:a16="http://schemas.microsoft.com/office/drawing/2014/main" id="{29C6DE92-3832-4BC7-9852-389AC9227638}"/>
              </a:ext>
            </a:extLst>
          </p:cNvPr>
          <p:cNvSpPr txBox="1">
            <a:spLocks/>
          </p:cNvSpPr>
          <p:nvPr/>
        </p:nvSpPr>
        <p:spPr>
          <a:xfrm>
            <a:off x="514373"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3" name="TextBox 31">
            <a:extLst>
              <a:ext uri="{FF2B5EF4-FFF2-40B4-BE49-F238E27FC236}">
                <a16:creationId xmlns:a16="http://schemas.microsoft.com/office/drawing/2014/main" id="{4A0A5B14-3575-4367-8D35-FA0458252F8D}"/>
              </a:ext>
            </a:extLst>
          </p:cNvPr>
          <p:cNvSpPr txBox="1">
            <a:spLocks/>
          </p:cNvSpPr>
          <p:nvPr/>
        </p:nvSpPr>
        <p:spPr>
          <a:xfrm>
            <a:off x="514373"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4" name="TextBox 32">
            <a:extLst>
              <a:ext uri="{FF2B5EF4-FFF2-40B4-BE49-F238E27FC236}">
                <a16:creationId xmlns:a16="http://schemas.microsoft.com/office/drawing/2014/main" id="{F2D8ED0F-8179-4CA5-A415-3729E5E89324}"/>
              </a:ext>
            </a:extLst>
          </p:cNvPr>
          <p:cNvSpPr txBox="1">
            <a:spLocks/>
          </p:cNvSpPr>
          <p:nvPr/>
        </p:nvSpPr>
        <p:spPr>
          <a:xfrm>
            <a:off x="2833749"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5" name="TextBox 31">
            <a:extLst>
              <a:ext uri="{FF2B5EF4-FFF2-40B4-BE49-F238E27FC236}">
                <a16:creationId xmlns:a16="http://schemas.microsoft.com/office/drawing/2014/main" id="{93147558-DAEE-4354-9435-BDCD08BDDB40}"/>
              </a:ext>
            </a:extLst>
          </p:cNvPr>
          <p:cNvSpPr txBox="1">
            <a:spLocks/>
          </p:cNvSpPr>
          <p:nvPr/>
        </p:nvSpPr>
        <p:spPr>
          <a:xfrm>
            <a:off x="2833749"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6" name="TextBox 32">
            <a:extLst>
              <a:ext uri="{FF2B5EF4-FFF2-40B4-BE49-F238E27FC236}">
                <a16:creationId xmlns:a16="http://schemas.microsoft.com/office/drawing/2014/main" id="{C466678A-EF15-4861-8093-4BA1E1F4211B}"/>
              </a:ext>
            </a:extLst>
          </p:cNvPr>
          <p:cNvSpPr txBox="1">
            <a:spLocks/>
          </p:cNvSpPr>
          <p:nvPr/>
        </p:nvSpPr>
        <p:spPr>
          <a:xfrm>
            <a:off x="5157201"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7" name="TextBox 31">
            <a:extLst>
              <a:ext uri="{FF2B5EF4-FFF2-40B4-BE49-F238E27FC236}">
                <a16:creationId xmlns:a16="http://schemas.microsoft.com/office/drawing/2014/main" id="{81FCB109-E622-4C02-BF5F-A9AEFA7551F8}"/>
              </a:ext>
            </a:extLst>
          </p:cNvPr>
          <p:cNvSpPr txBox="1">
            <a:spLocks/>
          </p:cNvSpPr>
          <p:nvPr/>
        </p:nvSpPr>
        <p:spPr>
          <a:xfrm>
            <a:off x="5157201"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18" name="TextBox 32">
            <a:extLst>
              <a:ext uri="{FF2B5EF4-FFF2-40B4-BE49-F238E27FC236}">
                <a16:creationId xmlns:a16="http://schemas.microsoft.com/office/drawing/2014/main" id="{289AD160-D165-4E84-A195-5DC27271DB92}"/>
              </a:ext>
            </a:extLst>
          </p:cNvPr>
          <p:cNvSpPr txBox="1">
            <a:spLocks/>
          </p:cNvSpPr>
          <p:nvPr/>
        </p:nvSpPr>
        <p:spPr>
          <a:xfrm>
            <a:off x="7474419" y="4031438"/>
            <a:ext cx="1925608"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19" name="TextBox 31">
            <a:extLst>
              <a:ext uri="{FF2B5EF4-FFF2-40B4-BE49-F238E27FC236}">
                <a16:creationId xmlns:a16="http://schemas.microsoft.com/office/drawing/2014/main" id="{7C2A1F6E-429F-4A0F-9E9E-516E572282DB}"/>
              </a:ext>
            </a:extLst>
          </p:cNvPr>
          <p:cNvSpPr txBox="1">
            <a:spLocks/>
          </p:cNvSpPr>
          <p:nvPr/>
        </p:nvSpPr>
        <p:spPr>
          <a:xfrm>
            <a:off x="7474419" y="3723660"/>
            <a:ext cx="1925608"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20" name="TextBox 32">
            <a:extLst>
              <a:ext uri="{FF2B5EF4-FFF2-40B4-BE49-F238E27FC236}">
                <a16:creationId xmlns:a16="http://schemas.microsoft.com/office/drawing/2014/main" id="{DBFDCC06-3564-490C-BC83-FFC5B3F3D5C9}"/>
              </a:ext>
            </a:extLst>
          </p:cNvPr>
          <p:cNvSpPr txBox="1">
            <a:spLocks/>
          </p:cNvSpPr>
          <p:nvPr/>
        </p:nvSpPr>
        <p:spPr>
          <a:xfrm>
            <a:off x="9781227" y="4031438"/>
            <a:ext cx="1894835" cy="1597554"/>
          </a:xfrm>
          <a:prstGeom prst="rect">
            <a:avLst/>
          </a:prstGeom>
          <a:noFill/>
          <a:effec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[Was bringt dieses Teammitglied speziell für eure Lösung mit?]</a:t>
            </a:r>
          </a:p>
        </p:txBody>
      </p:sp>
      <p:sp>
        <p:nvSpPr>
          <p:cNvPr id="21" name="TextBox 31">
            <a:extLst>
              <a:ext uri="{FF2B5EF4-FFF2-40B4-BE49-F238E27FC236}">
                <a16:creationId xmlns:a16="http://schemas.microsoft.com/office/drawing/2014/main" id="{741E38E7-86D3-4C53-A7F6-D9F2A33D88ED}"/>
              </a:ext>
            </a:extLst>
          </p:cNvPr>
          <p:cNvSpPr txBox="1">
            <a:spLocks/>
          </p:cNvSpPr>
          <p:nvPr/>
        </p:nvSpPr>
        <p:spPr>
          <a:xfrm>
            <a:off x="9781227" y="3723660"/>
            <a:ext cx="1894835" cy="30777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rPr>
              <a:t>[Name]</a:t>
            </a:r>
            <a:endParaRPr kumimoji="0" lang="de-DE" sz="1400" b="1" i="0" u="none" strike="noStrike" kern="1200" cap="none" spc="0" normalizeH="0" baseline="30000" noProof="0" dirty="0">
              <a:ln>
                <a:noFill/>
              </a:ln>
              <a:solidFill>
                <a:srgbClr val="003162"/>
              </a:solidFill>
              <a:effectLst/>
              <a:uLnTx/>
              <a:uFillTx/>
              <a:latin typeface="Apercu Pro" panose="020B0503050601040103" pitchFamily="34" charset="0"/>
              <a:ea typeface="Open Sans" panose="020B0606030504020204" pitchFamily="34" charset="0"/>
              <a:cs typeface="Open Sans" panose="020B0606030504020204" pitchFamily="34" charset="0"/>
            </a:endParaRPr>
          </a:p>
        </p:txBody>
      </p:sp>
      <p:sp>
        <p:nvSpPr>
          <p:cNvPr id="22" name="Rectangle 38">
            <a:extLst>
              <a:ext uri="{FF2B5EF4-FFF2-40B4-BE49-F238E27FC236}">
                <a16:creationId xmlns:a16="http://schemas.microsoft.com/office/drawing/2014/main" id="{B5122A47-2185-438E-AB77-70A02035540A}"/>
              </a:ext>
            </a:extLst>
          </p:cNvPr>
          <p:cNvSpPr/>
          <p:nvPr/>
        </p:nvSpPr>
        <p:spPr bwMode="gray">
          <a:xfrm>
            <a:off x="12382500" y="3175"/>
            <a:ext cx="4248000" cy="2613025"/>
          </a:xfrm>
          <a:prstGeom prst="rect">
            <a:avLst/>
          </a:prstGeom>
          <a:solidFill>
            <a:srgbClr val="FFC000"/>
          </a:solidFill>
          <a:ln w="19050" algn="ctr">
            <a:noFill/>
            <a:miter lim="800000"/>
            <a:headEnd/>
            <a:tailEnd/>
          </a:ln>
        </p:spPr>
        <p:txBody>
          <a:bodyPr wrap="square" lIns="36000" tIns="88900" rIns="36000" bIns="88900" rtlCol="0" anchor="t"/>
          <a:lstStyle/>
          <a:p>
            <a:pPr lvl="0">
              <a:lnSpc>
                <a:spcPct val="106000"/>
              </a:lnSpc>
              <a:spcAft>
                <a:spcPts val="600"/>
              </a:spcAft>
              <a:defRPr/>
            </a:pPr>
            <a:r>
              <a:rPr lang="de-DE" sz="1600" dirty="0"/>
              <a:t>Verwendet diese Folie, um die Jury davon zu überzeugen, dass euer Team in der Lage ist, eure Idee auf den Weg zu bringen. Wenn ihr mehr Personen seid als auf diese Folie passen, könnt ihr einfach eine neue Folie mit demselben Design hinzufügen.</a:t>
            </a:r>
          </a:p>
          <a:p>
            <a:pPr lvl="0">
              <a:lnSpc>
                <a:spcPct val="106000"/>
              </a:lnSpc>
              <a:spcAft>
                <a:spcPts val="600"/>
              </a:spcAft>
              <a:defRPr/>
            </a:pPr>
            <a:r>
              <a:rPr lang="de-DE" sz="1600" dirty="0"/>
              <a:t>Tipp: Wählt einen kurzen, leicht zu merkenden Teamnamen mit Bezug zu eurer Lösung (Bsp. Von DFC 2020: Digital Wombats oder </a:t>
            </a:r>
            <a:r>
              <a:rPr lang="de-DE" sz="1600" dirty="0" err="1"/>
              <a:t>Retain</a:t>
            </a:r>
            <a:r>
              <a:rPr lang="de-DE" sz="1600" dirty="0"/>
              <a:t>)</a:t>
            </a:r>
          </a:p>
        </p:txBody>
      </p:sp>
      <p:sp>
        <p:nvSpPr>
          <p:cNvPr id="23" name="Textplatzhalter 46">
            <a:extLst>
              <a:ext uri="{FF2B5EF4-FFF2-40B4-BE49-F238E27FC236}">
                <a16:creationId xmlns:a16="http://schemas.microsoft.com/office/drawing/2014/main" id="{74A53B62-74D1-4B0F-B6D2-D41BDBB94344}"/>
              </a:ext>
            </a:extLst>
          </p:cNvPr>
          <p:cNvSpPr txBox="1">
            <a:spLocks/>
          </p:cNvSpPr>
          <p:nvPr/>
        </p:nvSpPr>
        <p:spPr>
          <a:xfrm>
            <a:off x="2479986" y="713933"/>
            <a:ext cx="9381445" cy="405146"/>
          </a:xfrm>
          <a:prstGeom prst="rect">
            <a:avLst/>
          </a:prstGeom>
          <a:noFill/>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1219170" rtl="0" eaLnBrk="1" fontAlgn="auto" latinLnBrk="0" hangingPunct="1">
              <a:lnSpc>
                <a:spcPct val="106000"/>
              </a:lnSpc>
              <a:spcBef>
                <a:spcPts val="0"/>
              </a:spcBef>
              <a:spcAft>
                <a:spcPts val="600"/>
              </a:spcAft>
              <a:buClrTx/>
              <a:buSzTx/>
              <a:tabLst>
                <a:tab pos="271463" algn="l"/>
              </a:tabLst>
              <a:defRPr/>
            </a:pPr>
            <a:r>
              <a:rPr lang="de-DE" sz="2000" dirty="0">
                <a:latin typeface="Calibri"/>
              </a:rPr>
              <a:t>[Teamname]</a:t>
            </a:r>
            <a:endParaRPr kumimoji="0" lang="de-DE" sz="2000" b="0" i="0" u="none" strike="noStrike" kern="1200" cap="none" spc="0" normalizeH="0" baseline="0" noProof="0" dirty="0">
              <a:ln>
                <a:noFill/>
              </a:ln>
              <a:effectLst/>
              <a:uLnTx/>
              <a:uFillTx/>
              <a:latin typeface="Calibri"/>
              <a:ea typeface="+mn-ea"/>
              <a:cs typeface="+mn-cs"/>
            </a:endParaRPr>
          </a:p>
          <a:p>
            <a:endParaRPr lang="de-DE" dirty="0"/>
          </a:p>
        </p:txBody>
      </p:sp>
    </p:spTree>
    <p:extLst>
      <p:ext uri="{BB962C8B-B14F-4D97-AF65-F5344CB8AC3E}">
        <p14:creationId xmlns:p14="http://schemas.microsoft.com/office/powerpoint/2010/main" val="42256759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2" ma:contentTypeDescription="Ein neues Dokument erstellen." ma:contentTypeScope="" ma:versionID="5f6e6892c3cc00b1aa73e56b2e05093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eb18da092d00d2091758aea7a2d9a6d3"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DA32C-2857-4854-93CA-A03D2CD5D2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CF83E7-0A46-4BFB-A426-EF9AF2F23340}"/>
</file>

<file path=customXml/itemProps3.xml><?xml version="1.0" encoding="utf-8"?>
<ds:datastoreItem xmlns:ds="http://schemas.openxmlformats.org/officeDocument/2006/customXml" ds:itemID="{AA297AE2-E3E9-4037-9354-BEC1746B5B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Breitbild</PresentationFormat>
  <Paragraphs>63</Paragraphs>
  <Slides>12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Apercu Pro</vt:lpstr>
      <vt:lpstr>Arial</vt:lpstr>
      <vt:lpstr>Calibri</vt:lpstr>
      <vt:lpstr>Calibri Light</vt:lpstr>
      <vt:lpstr>Verdana</vt:lpstr>
      <vt:lpstr>Wingdings</vt:lpstr>
      <vt:lpstr>Wingdings 2</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Marie Blachetta</cp:lastModifiedBy>
  <cp:revision>30</cp:revision>
  <dcterms:created xsi:type="dcterms:W3CDTF">2021-02-09T10:31:48Z</dcterms:created>
  <dcterms:modified xsi:type="dcterms:W3CDTF">2021-04-07T06:19:28Z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